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6858000" cx="12192000"/>
  <p:notesSz cx="6858000" cy="9144000"/>
  <p:embeddedFontLst>
    <p:embeddedFont>
      <p:font typeface="Nunito SemiBold"/>
      <p:regular r:id="rId17"/>
      <p:bold r:id="rId18"/>
      <p:italic r:id="rId19"/>
      <p:boldItalic r:id="rId20"/>
    </p:embeddedFont>
    <p:embeddedFont>
      <p:font typeface="Nuni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1" name="Micael da Costa"/>
  <p:cmAuthor clrIdx="1" id="1" initials="" lastIdx="12" name="Deleted user"/>
  <p:cmAuthor clrIdx="2" id="2" initials="" lastIdx="2" name="Alice Morto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NunitoSemiBold-boldItalic.fntdata"/><Relationship Id="rId11" Type="http://schemas.openxmlformats.org/officeDocument/2006/relationships/slide" Target="slides/slide6.xml"/><Relationship Id="rId22" Type="http://schemas.openxmlformats.org/officeDocument/2006/relationships/font" Target="fonts/Nunito-bold.fntdata"/><Relationship Id="rId10" Type="http://schemas.openxmlformats.org/officeDocument/2006/relationships/slide" Target="slides/slide5.xml"/><Relationship Id="rId21" Type="http://schemas.openxmlformats.org/officeDocument/2006/relationships/font" Target="fonts/Nunito-regular.fntdata"/><Relationship Id="rId13" Type="http://schemas.openxmlformats.org/officeDocument/2006/relationships/slide" Target="slides/slide8.xml"/><Relationship Id="rId24" Type="http://schemas.openxmlformats.org/officeDocument/2006/relationships/font" Target="fonts/Nunito-boldItalic.fntdata"/><Relationship Id="rId12" Type="http://schemas.openxmlformats.org/officeDocument/2006/relationships/slide" Target="slides/slide7.xml"/><Relationship Id="rId23" Type="http://schemas.openxmlformats.org/officeDocument/2006/relationships/font" Target="fonts/Nunito-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NunitoSemiBold-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NunitoSemiBold-italic.fntdata"/><Relationship Id="rId6" Type="http://schemas.openxmlformats.org/officeDocument/2006/relationships/slide" Target="slides/slide1.xml"/><Relationship Id="rId18" Type="http://schemas.openxmlformats.org/officeDocument/2006/relationships/font" Target="fonts/NunitoSemiBold-bold.fntdata"/><Relationship Id="rId7" Type="http://schemas.openxmlformats.org/officeDocument/2006/relationships/slide" Target="slides/slide2.xml"/><Relationship Id="rId8" Type="http://schemas.openxmlformats.org/officeDocument/2006/relationships/slide" Target="slides/slide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03-24T09:32:56.381">
    <p:pos x="3690" y="2327"/>
    <p:text>We would need to be able to set the reminder frequency differently for different promotions... ?</p:text>
  </p:cm>
  <p:cm authorId="1" idx="1" dt="2020-03-19T13:00:39.247">
    <p:pos x="3690" y="2327"/>
    <p:text>yeah that is in the designs like I can add new promotion reminder sms for a particular promotion, also I can add multiple promotion reminder for a single promotion.</p:text>
  </p:cm>
  <p:cm authorId="0" idx="2" dt="2020-03-19T13:10:51.224">
    <p:pos x="3690" y="2327"/>
    <p:text>I mean at what frequency does the promotion reminder get sent... not every time the cron job runs surely? This is not in the promotion_reminder table as a field?</p:text>
  </p:cm>
  <p:cm authorId="1" idx="2" dt="2020-03-20T07:34:20.307">
    <p:pos x="3690" y="2327"/>
    <p:text>https://xd.adobe.com/view/53be038c-3ba4-4e50-5946-f00e6ab4e92e-258f/screen/2283d61a-fa3a-48e2-a304-4c89b9cb6643/KOKO-Core-Promotions-Landing-1b-1?fullscreen
The design is having promotion end with dimension time and also the promotion reminder start with dimenion time. Both are having minute as unit dimension. In promotion reminder, there is column start_date_time to cater this. So I can do two things. 
1. Run a CRON that will be running every minute and checking whether the any active promotion end datetime is less than current one the deactivate it. And if the current datetime matches with any promotion reminder message then shoot that promotion reminder message. But only con will be this cron is running every minute
2. Create periodic scheduler like if the reminder time is 2:30 at 20th of march then spawn a process at that time only and send a reminder. And if the end date of promotion is x then at x spawn a process and end that promotion. But for this have to do a POC that whether its feasible or not</p:text>
  </p:cm>
  <p:cm authorId="0" idx="3" dt="2020-03-23T10:10:29.335">
    <p:pos x="3690" y="2327"/>
    <p:text>If we do point 1 I think if the cron runs once every 10 mins or so this would be enough?</p:text>
  </p:cm>
  <p:cm authorId="1" idx="3" dt="2020-03-23T10:27:52.179">
    <p:pos x="3690" y="2327"/>
    <p:text>Yeah, then end date and promotion send sms will have 10 minutes of accuracy ex. if endtime is 11:43 then the cron will run in 11:40 will do nothing and by 11:50 it will end the promotion as well as a  send promotion SMS. Or we can give the UI like that only where user can put minutes in 10s of dimension like 11:00 11:10 11:20 like that</p:text>
  </p:cm>
  <p:cm authorId="0" idx="4" dt="2020-03-23T10:50:09.942">
    <p:pos x="3690" y="2327"/>
    <p:text>Even in hourly intervals is probably ok? @Alice?</p:text>
  </p:cm>
  <p:cm authorId="1" idx="4" dt="2020-03-23T11:22:57.630">
    <p:pos x="3690" y="2327"/>
    <p:text>Yeah, That will be good, solve our issue</p:text>
  </p:cm>
  <p:cm authorId="2" idx="1" dt="2020-03-24T06:12:35.693">
    <p:pos x="3690" y="2327"/>
    <p:text>+m.dacosta@kokonetworks.com can we do every half hour - just to give the promotion creator a bit more flexibility?</p:text>
  </p:cm>
  <p:cm authorId="0" idx="5" dt="2020-03-24T09:32:56.381">
    <p:pos x="3690" y="2327"/>
    <p:text>Sure, if it it's valuable to set at half hour intervals then we should/</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0-03-20T08:43:52.379">
    <p:pos x="306" y="2115"/>
    <p:text>Customer Adds Money</p:text>
  </p:cm>
  <p:cm authorId="2" idx="2" dt="2020-03-19T12:12:56.196">
    <p:pos x="114" y="579"/>
    <p:text>How will this work if it's free fuel as opposed to credit?</p:text>
  </p:cm>
  <p:cm authorId="1" idx="5" dt="2020-03-19T12:12:56.196">
    <p:pos x="114" y="579"/>
    <p:text>If the reward is free fuel then then in promotion reward type column will be 'FREE_FUEL'. So we will create a entry in free_fuel_configuration table(POCH) with total amount of fuel equal to promotion reward amount and will create a mapping of user with free fuel configuration in table user_free_fuel just like we are doing in POCH</p:text>
  </p:cm>
  <p:cm authorId="1" idx="6" dt="2020-03-20T09:29:38.081">
    <p:pos x="243" y="2509"/>
    <p:text>Customer registration will be included in NO_ACTION by default for all the promotions</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0-06-09T15:06:00.316">
    <p:pos x="1866" y="3483"/>
    <p:text>Should we execute the promotion only for the users to whom sending SMS was successful, not all eligible users?  In some cases, executing the promotion will result in further messages which would be be out of context if the eligibility message was not sent first.</p:text>
  </p:cm>
  <p:cm authorId="1" idx="7" dt="2020-06-09T14:59:30.493">
    <p:pos x="1866" y="3483"/>
    <p:text>With your above point, if we stop the whole worker at some eligible sms batch, then if we run it again those batch will not get the promotion. Cause that batch will not come in sending sms successful criteria</p:text>
  </p:cm>
  <p:cm authorId="1" idx="8" dt="2020-06-09T15:00:38.571">
    <p:pos x="1866" y="3483"/>
    <p:text>actually we have to execute promotion for all the customers which are in the eligibility sms sent table</p:text>
  </p:cm>
  <p:cm authorId="0" idx="8" dt="2020-06-09T15:02:20.257">
    <p:pos x="1866" y="3483"/>
    <p:text>Not stop the worker, just stop the SMS sending.  Can process the promotions for users we have successfully informed?</p:text>
  </p:cm>
  <p:cm authorId="1" idx="9" dt="2020-06-09T15:05:20.304">
    <p:pos x="1866" y="3483"/>
    <p:text>Okay</p:text>
  </p:cm>
  <p:cm authorId="1" idx="10" dt="2020-06-09T15:06:00.316">
    <p:pos x="1866" y="3483"/>
    <p:text>So we dont have to stop the whole worker, we just have to stop the sms sending part then and use the successful sent sms user list for remaining process</p:text>
  </p:cm>
  <p:cm authorId="0" idx="9" dt="2020-06-09T15:12:47.703">
    <p:pos x="2844" y="2810"/>
    <p:text>Shouldn't we stop here and signal an error?
Also we said we need to send an email  about failure to relevant people?</p:text>
  </p:cm>
  <p:cm authorId="1" idx="11" dt="2020-06-09T14:37:26.984">
    <p:pos x="2844" y="2810"/>
    <p:text>Should not have to stop there, cause may be there is something with this batch only else other batch will get proceed and also the the rest promotion part will get blocked due to one promotion batch. And yeah about the mail part I missed</p:text>
  </p:cm>
  <p:cm authorId="0" idx="10" dt="2020-06-09T14:43:20.952">
    <p:pos x="2844" y="2810"/>
    <p:text>It should be pretty rare and important to investigate if something fails? Better to stop and investigate than keep trying for the rest of the users? I know we have failed quite a few times so far, but in general should be rare...</p:text>
  </p:cm>
  <p:cm authorId="1" idx="12" dt="2020-06-09T14:57:24.408">
    <p:pos x="2844" y="2810"/>
    <p:text>But if we stop at exception then we are also stopping the promotion feature for already eligible customers</p:text>
  </p:cm>
  <p:cm authorId="0" idx="11" dt="2020-06-09T15:12:47.703">
    <p:pos x="2844" y="2810"/>
    <p:text>Yes.  the point is we should not get exceptions and if we do we need to understand why before proceeding blindly.</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898b930559_3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4" name="Google Shape;354;g898b930559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700099fdeb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700099fdeb_1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3" name="Google Shape;363;g700099fdeb_1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818a61af6d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8" name="Google Shape;168;g818a61af6d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818a61af6d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5" name="Google Shape;185;g818a61af6d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818a61af6d_0_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8" name="Google Shape;208;g818a61af6d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81a678a21e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7" name="Google Shape;227;g81a678a21e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81a678a21e_0_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4" name="Google Shape;254;g81a678a21e_0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81a678a21e_0_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7" name="Google Shape;277;g81a678a21e_0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898b930559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0" name="Google Shape;310;g898b930559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898b930559_0_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5" name="Google Shape;335;g898b930559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17.png"/><Relationship Id="rId6"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9.png"/><Relationship Id="rId4" Type="http://schemas.openxmlformats.org/officeDocument/2006/relationships/image" Target="../media/image17.png"/><Relationship Id="rId5"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ont page">
  <p:cSld name="Front pag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8" y="1588"/>
            <a:ext cx="1588" cy="1588"/>
          </a:xfrm>
          <a:prstGeom prst="rect">
            <a:avLst/>
          </a:prstGeom>
          <a:noFill/>
          <a:ln>
            <a:noFill/>
          </a:ln>
        </p:spPr>
      </p:pic>
      <p:sp>
        <p:nvSpPr>
          <p:cNvPr id="16" name="Google Shape;16;p2"/>
          <p:cNvSpPr txBox="1"/>
          <p:nvPr>
            <p:ph type="title"/>
          </p:nvPr>
        </p:nvSpPr>
        <p:spPr>
          <a:xfrm>
            <a:off x="6257925" y="2738154"/>
            <a:ext cx="5369533"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000"/>
              <a:buNone/>
              <a:defRPr sz="3000"/>
            </a:lvl1pPr>
            <a:lvl2pPr lvl="1" algn="l">
              <a:lnSpc>
                <a:spcPct val="90000"/>
              </a:lnSpc>
              <a:spcBef>
                <a:spcPts val="0"/>
              </a:spcBef>
              <a:spcAft>
                <a:spcPts val="0"/>
              </a:spcAft>
              <a:buSzPts val="3000"/>
              <a:buNone/>
              <a:defRPr sz="3000"/>
            </a:lvl2pPr>
            <a:lvl3pPr lvl="2" algn="l">
              <a:lnSpc>
                <a:spcPct val="90000"/>
              </a:lnSpc>
              <a:spcBef>
                <a:spcPts val="0"/>
              </a:spcBef>
              <a:spcAft>
                <a:spcPts val="0"/>
              </a:spcAft>
              <a:buSzPts val="3000"/>
              <a:buNone/>
              <a:defRPr sz="3000"/>
            </a:lvl3pPr>
            <a:lvl4pPr lvl="3" algn="l">
              <a:lnSpc>
                <a:spcPct val="90000"/>
              </a:lnSpc>
              <a:spcBef>
                <a:spcPts val="0"/>
              </a:spcBef>
              <a:spcAft>
                <a:spcPts val="0"/>
              </a:spcAft>
              <a:buSzPts val="3000"/>
              <a:buNone/>
              <a:defRPr sz="3000"/>
            </a:lvl4pPr>
            <a:lvl5pPr lvl="4" algn="l">
              <a:lnSpc>
                <a:spcPct val="90000"/>
              </a:lnSpc>
              <a:spcBef>
                <a:spcPts val="0"/>
              </a:spcBef>
              <a:spcAft>
                <a:spcPts val="0"/>
              </a:spcAft>
              <a:buSzPts val="3000"/>
              <a:buNone/>
              <a:defRPr sz="3000"/>
            </a:lvl5pPr>
            <a:lvl6pPr lvl="5" algn="l">
              <a:lnSpc>
                <a:spcPct val="90000"/>
              </a:lnSpc>
              <a:spcBef>
                <a:spcPts val="0"/>
              </a:spcBef>
              <a:spcAft>
                <a:spcPts val="0"/>
              </a:spcAft>
              <a:buSzPts val="3000"/>
              <a:buNone/>
              <a:defRPr sz="3000"/>
            </a:lvl6pPr>
            <a:lvl7pPr lvl="6" algn="l">
              <a:lnSpc>
                <a:spcPct val="90000"/>
              </a:lnSpc>
              <a:spcBef>
                <a:spcPts val="0"/>
              </a:spcBef>
              <a:spcAft>
                <a:spcPts val="0"/>
              </a:spcAft>
              <a:buSzPts val="3000"/>
              <a:buNone/>
              <a:defRPr sz="3000"/>
            </a:lvl7pPr>
            <a:lvl8pPr lvl="7" algn="l">
              <a:lnSpc>
                <a:spcPct val="90000"/>
              </a:lnSpc>
              <a:spcBef>
                <a:spcPts val="0"/>
              </a:spcBef>
              <a:spcAft>
                <a:spcPts val="0"/>
              </a:spcAft>
              <a:buSzPts val="3000"/>
              <a:buNone/>
              <a:defRPr sz="3000"/>
            </a:lvl8pPr>
            <a:lvl9pPr lvl="8" algn="l">
              <a:lnSpc>
                <a:spcPct val="90000"/>
              </a:lnSpc>
              <a:spcBef>
                <a:spcPts val="0"/>
              </a:spcBef>
              <a:spcAft>
                <a:spcPts val="0"/>
              </a:spcAft>
              <a:buSzPts val="3000"/>
              <a:buNone/>
              <a:defRPr sz="3000"/>
            </a:lvl9pPr>
          </a:lstStyle>
          <a:p/>
        </p:txBody>
      </p:sp>
      <p:pic>
        <p:nvPicPr>
          <p:cNvPr id="17" name="Google Shape;17;p2"/>
          <p:cNvPicPr preferRelativeResize="0"/>
          <p:nvPr/>
        </p:nvPicPr>
        <p:blipFill rotWithShape="1">
          <a:blip r:embed="rId3">
            <a:alphaModFix/>
          </a:blip>
          <a:srcRect b="0" l="0" r="0" t="0"/>
          <a:stretch/>
        </p:blipFill>
        <p:spPr>
          <a:xfrm>
            <a:off x="10428629" y="104775"/>
            <a:ext cx="1514475" cy="1514475"/>
          </a:xfrm>
          <a:prstGeom prst="rect">
            <a:avLst/>
          </a:prstGeom>
          <a:noFill/>
          <a:ln>
            <a:noFill/>
          </a:ln>
        </p:spPr>
      </p:pic>
      <p:sp>
        <p:nvSpPr>
          <p:cNvPr id="18" name="Google Shape;18;p2"/>
          <p:cNvSpPr txBox="1"/>
          <p:nvPr>
            <p:ph idx="1" type="subTitle"/>
          </p:nvPr>
        </p:nvSpPr>
        <p:spPr>
          <a:xfrm>
            <a:off x="6257924" y="3711370"/>
            <a:ext cx="5369533"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400"/>
              <a:buNone/>
              <a:defRPr/>
            </a:lvl2pPr>
            <a:lvl3pPr lvl="2" algn="ctr">
              <a:lnSpc>
                <a:spcPct val="90000"/>
              </a:lnSpc>
              <a:spcBef>
                <a:spcPts val="500"/>
              </a:spcBef>
              <a:spcAft>
                <a:spcPts val="0"/>
              </a:spcAft>
              <a:buClr>
                <a:schemeClr val="dk1"/>
              </a:buClr>
              <a:buSzPts val="2400"/>
              <a:buNone/>
              <a:defRPr sz="2400"/>
            </a:lvl3pPr>
            <a:lvl4pPr lvl="3" algn="ctr">
              <a:lnSpc>
                <a:spcPct val="90000"/>
              </a:lnSpc>
              <a:spcBef>
                <a:spcPts val="500"/>
              </a:spcBef>
              <a:spcAft>
                <a:spcPts val="0"/>
              </a:spcAft>
              <a:buClr>
                <a:schemeClr val="dk1"/>
              </a:buClr>
              <a:buSzPts val="2400"/>
              <a:buNone/>
              <a:defRPr sz="2400"/>
            </a:lvl4pPr>
            <a:lvl5pPr lvl="4" algn="ctr">
              <a:lnSpc>
                <a:spcPct val="90000"/>
              </a:lnSpc>
              <a:spcBef>
                <a:spcPts val="500"/>
              </a:spcBef>
              <a:spcAft>
                <a:spcPts val="0"/>
              </a:spcAft>
              <a:buClr>
                <a:schemeClr val="dk1"/>
              </a:buClr>
              <a:buSzPts val="2400"/>
              <a:buNone/>
              <a:defRPr sz="2400"/>
            </a:lvl5pPr>
            <a:lvl6pPr lvl="5" algn="ctr">
              <a:lnSpc>
                <a:spcPct val="90000"/>
              </a:lnSpc>
              <a:spcBef>
                <a:spcPts val="500"/>
              </a:spcBef>
              <a:spcAft>
                <a:spcPts val="0"/>
              </a:spcAft>
              <a:buClr>
                <a:schemeClr val="dk1"/>
              </a:buClr>
              <a:buSzPts val="2400"/>
              <a:buNone/>
              <a:defRPr sz="2400"/>
            </a:lvl6pPr>
            <a:lvl7pPr lvl="6" algn="ctr">
              <a:lnSpc>
                <a:spcPct val="90000"/>
              </a:lnSpc>
              <a:spcBef>
                <a:spcPts val="500"/>
              </a:spcBef>
              <a:spcAft>
                <a:spcPts val="0"/>
              </a:spcAft>
              <a:buClr>
                <a:schemeClr val="dk1"/>
              </a:buClr>
              <a:buSzPts val="2400"/>
              <a:buNone/>
              <a:defRPr sz="2400"/>
            </a:lvl7pPr>
            <a:lvl8pPr lvl="7" algn="ctr">
              <a:lnSpc>
                <a:spcPct val="90000"/>
              </a:lnSpc>
              <a:spcBef>
                <a:spcPts val="500"/>
              </a:spcBef>
              <a:spcAft>
                <a:spcPts val="0"/>
              </a:spcAft>
              <a:buClr>
                <a:schemeClr val="dk1"/>
              </a:buClr>
              <a:buSzPts val="2400"/>
              <a:buNone/>
              <a:defRPr sz="2400"/>
            </a:lvl8pPr>
            <a:lvl9pPr lvl="8" algn="ctr">
              <a:lnSpc>
                <a:spcPct val="90000"/>
              </a:lnSpc>
              <a:spcBef>
                <a:spcPts val="500"/>
              </a:spcBef>
              <a:spcAft>
                <a:spcPts val="0"/>
              </a:spcAft>
              <a:buClr>
                <a:schemeClr val="dk1"/>
              </a:buClr>
              <a:buSzPts val="2400"/>
              <a:buNone/>
              <a:defRPr sz="2400"/>
            </a:lvl9pPr>
          </a:lstStyle>
          <a:p/>
        </p:txBody>
      </p:sp>
      <p:grpSp>
        <p:nvGrpSpPr>
          <p:cNvPr id="19" name="Google Shape;19;p2"/>
          <p:cNvGrpSpPr/>
          <p:nvPr/>
        </p:nvGrpSpPr>
        <p:grpSpPr>
          <a:xfrm>
            <a:off x="0" y="-446"/>
            <a:ext cx="8094368" cy="6867144"/>
            <a:chOff x="0" y="-446"/>
            <a:chExt cx="8094368" cy="6867144"/>
          </a:xfrm>
        </p:grpSpPr>
        <p:pic>
          <p:nvPicPr>
            <p:cNvPr descr="Image" id="20" name="Google Shape;20;p2"/>
            <p:cNvPicPr preferRelativeResize="0"/>
            <p:nvPr/>
          </p:nvPicPr>
          <p:blipFill rotWithShape="1">
            <a:blip r:embed="rId4">
              <a:alphaModFix/>
            </a:blip>
            <a:srcRect b="369" l="0" r="0" t="0"/>
            <a:stretch/>
          </p:blipFill>
          <p:spPr>
            <a:xfrm>
              <a:off x="0" y="3695"/>
              <a:ext cx="8094368" cy="6858000"/>
            </a:xfrm>
            <a:prstGeom prst="rect">
              <a:avLst/>
            </a:prstGeom>
            <a:noFill/>
            <a:ln>
              <a:noFill/>
            </a:ln>
          </p:spPr>
        </p:pic>
        <p:pic>
          <p:nvPicPr>
            <p:cNvPr descr="Image" id="21" name="Google Shape;21;p2"/>
            <p:cNvPicPr preferRelativeResize="0"/>
            <p:nvPr/>
          </p:nvPicPr>
          <p:blipFill rotWithShape="1">
            <a:blip r:embed="rId5">
              <a:alphaModFix amt="72000"/>
            </a:blip>
            <a:srcRect b="0" l="0" r="0" t="0"/>
            <a:stretch/>
          </p:blipFill>
          <p:spPr>
            <a:xfrm>
              <a:off x="0" y="-446"/>
              <a:ext cx="7119846" cy="6867144"/>
            </a:xfrm>
            <a:prstGeom prst="rect">
              <a:avLst/>
            </a:prstGeom>
            <a:noFill/>
            <a:ln>
              <a:noFill/>
            </a:ln>
          </p:spPr>
        </p:pic>
      </p:grpSp>
      <p:cxnSp>
        <p:nvCxnSpPr>
          <p:cNvPr id="22" name="Google Shape;22;p2"/>
          <p:cNvCxnSpPr/>
          <p:nvPr/>
        </p:nvCxnSpPr>
        <p:spPr>
          <a:xfrm>
            <a:off x="6257924" y="3493138"/>
            <a:ext cx="5369533" cy="0"/>
          </a:xfrm>
          <a:prstGeom prst="straightConnector1">
            <a:avLst/>
          </a:prstGeom>
          <a:noFill/>
          <a:ln cap="flat" cmpd="sng" w="9525">
            <a:solidFill>
              <a:schemeClr val="dk1"/>
            </a:solidFill>
            <a:prstDash val="solid"/>
            <a:miter lim="800000"/>
            <a:headEnd len="sm" w="sm" type="none"/>
            <a:tailEnd len="sm" w="sm" type="none"/>
          </a:ln>
        </p:spPr>
      </p:cxnSp>
      <p:sp>
        <p:nvSpPr>
          <p:cNvPr id="23" name="Google Shape;23;p2"/>
          <p:cNvSpPr txBox="1"/>
          <p:nvPr/>
        </p:nvSpPr>
        <p:spPr>
          <a:xfrm>
            <a:off x="8167350" y="6592075"/>
            <a:ext cx="4024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7">
  <p:cSld name="Section break 7">
    <p:spTree>
      <p:nvGrpSpPr>
        <p:cNvPr id="90" name="Shape 90"/>
        <p:cNvGrpSpPr/>
        <p:nvPr/>
      </p:nvGrpSpPr>
      <p:grpSpPr>
        <a:xfrm>
          <a:off x="0" y="0"/>
          <a:ext cx="0" cy="0"/>
          <a:chOff x="0" y="0"/>
          <a:chExt cx="0" cy="0"/>
        </a:xfrm>
      </p:grpSpPr>
      <p:pic>
        <p:nvPicPr>
          <p:cNvPr id="91" name="Google Shape;91;p11"/>
          <p:cNvPicPr preferRelativeResize="0"/>
          <p:nvPr/>
        </p:nvPicPr>
        <p:blipFill rotWithShape="1">
          <a:blip r:embed="rId2">
            <a:alphaModFix/>
          </a:blip>
          <a:srcRect b="0" l="0" r="0" t="0"/>
          <a:stretch/>
        </p:blipFill>
        <p:spPr>
          <a:xfrm>
            <a:off x="-6350" y="0"/>
            <a:ext cx="12204700" cy="6861793"/>
          </a:xfrm>
          <a:prstGeom prst="rect">
            <a:avLst/>
          </a:prstGeom>
          <a:noFill/>
          <a:ln>
            <a:noFill/>
          </a:ln>
        </p:spPr>
      </p:pic>
      <p:pic>
        <p:nvPicPr>
          <p:cNvPr descr="Image" id="92" name="Google Shape;92;p11"/>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93" name="Google Shape;93;p11"/>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94" name="Google Shape;94;p11"/>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95" name="Google Shape;95;p11"/>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96" name="Google Shape;96;p11"/>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97" name="Google Shape;97;p11"/>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8">
  <p:cSld name="Section break 8">
    <p:spTree>
      <p:nvGrpSpPr>
        <p:cNvPr id="98" name="Shape 98"/>
        <p:cNvGrpSpPr/>
        <p:nvPr/>
      </p:nvGrpSpPr>
      <p:grpSpPr>
        <a:xfrm>
          <a:off x="0" y="0"/>
          <a:ext cx="0" cy="0"/>
          <a:chOff x="0" y="0"/>
          <a:chExt cx="0" cy="0"/>
        </a:xfrm>
      </p:grpSpPr>
      <p:pic>
        <p:nvPicPr>
          <p:cNvPr id="99" name="Google Shape;99;p12"/>
          <p:cNvPicPr preferRelativeResize="0"/>
          <p:nvPr/>
        </p:nvPicPr>
        <p:blipFill rotWithShape="1">
          <a:blip r:embed="rId2">
            <a:alphaModFix/>
          </a:blip>
          <a:srcRect b="0" l="0" r="0" t="0"/>
          <a:stretch/>
        </p:blipFill>
        <p:spPr>
          <a:xfrm>
            <a:off x="0" y="0"/>
            <a:ext cx="12197953" cy="6858000"/>
          </a:xfrm>
          <a:prstGeom prst="rect">
            <a:avLst/>
          </a:prstGeom>
          <a:noFill/>
          <a:ln>
            <a:noFill/>
          </a:ln>
        </p:spPr>
      </p:pic>
      <p:pic>
        <p:nvPicPr>
          <p:cNvPr descr="Image" id="100" name="Google Shape;100;p12"/>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1" name="Google Shape;101;p12"/>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02" name="Google Shape;102;p12"/>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03" name="Google Shape;103;p12"/>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04" name="Google Shape;104;p12"/>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05" name="Google Shape;105;p12"/>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9">
  <p:cSld name="Section break 9">
    <p:spTree>
      <p:nvGrpSpPr>
        <p:cNvPr id="106"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b="0" l="0" r="0" t="0"/>
          <a:stretch/>
        </p:blipFill>
        <p:spPr>
          <a:xfrm>
            <a:off x="0" y="0"/>
            <a:ext cx="12197859" cy="6858000"/>
          </a:xfrm>
          <a:prstGeom prst="rect">
            <a:avLst/>
          </a:prstGeom>
          <a:noFill/>
          <a:ln>
            <a:noFill/>
          </a:ln>
        </p:spPr>
      </p:pic>
      <p:pic>
        <p:nvPicPr>
          <p:cNvPr descr="Image" id="108" name="Google Shape;108;p1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109" name="Google Shape;109;p13"/>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110" name="Google Shape;110;p13"/>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11" name="Google Shape;111;p13"/>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112" name="Google Shape;112;p13"/>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113" name="Google Shape;113;p1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page (with disclaimer) 1">
  <p:cSld name="Back page (with disclaimer)_1">
    <p:spTree>
      <p:nvGrpSpPr>
        <p:cNvPr id="114" name="Shape 114"/>
        <p:cNvGrpSpPr/>
        <p:nvPr/>
      </p:nvGrpSpPr>
      <p:grpSpPr>
        <a:xfrm>
          <a:off x="0" y="0"/>
          <a:ext cx="0" cy="0"/>
          <a:chOff x="0" y="0"/>
          <a:chExt cx="0" cy="0"/>
        </a:xfrm>
      </p:grpSpPr>
      <p:pic>
        <p:nvPicPr>
          <p:cNvPr id="115" name="Google Shape;115;p14"/>
          <p:cNvPicPr preferRelativeResize="0"/>
          <p:nvPr/>
        </p:nvPicPr>
        <p:blipFill rotWithShape="1">
          <a:blip r:embed="rId2">
            <a:alphaModFix/>
          </a:blip>
          <a:srcRect b="0" l="0" r="0" t="0"/>
          <a:stretch/>
        </p:blipFill>
        <p:spPr>
          <a:xfrm>
            <a:off x="1588" y="1588"/>
            <a:ext cx="1588" cy="1588"/>
          </a:xfrm>
          <a:prstGeom prst="rect">
            <a:avLst/>
          </a:prstGeom>
          <a:noFill/>
          <a:ln>
            <a:noFill/>
          </a:ln>
        </p:spPr>
      </p:pic>
      <p:pic>
        <p:nvPicPr>
          <p:cNvPr descr="Image" id="116" name="Google Shape;116;p14"/>
          <p:cNvPicPr preferRelativeResize="0"/>
          <p:nvPr/>
        </p:nvPicPr>
        <p:blipFill rotWithShape="1">
          <a:blip r:embed="rId3">
            <a:alphaModFix/>
          </a:blip>
          <a:srcRect b="26814" l="0" r="0" t="26809"/>
          <a:stretch/>
        </p:blipFill>
        <p:spPr>
          <a:xfrm>
            <a:off x="0" y="0"/>
            <a:ext cx="12192001" cy="6858000"/>
          </a:xfrm>
          <a:prstGeom prst="rect">
            <a:avLst/>
          </a:prstGeom>
          <a:noFill/>
          <a:ln>
            <a:noFill/>
          </a:ln>
        </p:spPr>
      </p:pic>
      <p:pic>
        <p:nvPicPr>
          <p:cNvPr descr="Image" id="117" name="Google Shape;117;p14"/>
          <p:cNvPicPr preferRelativeResize="0"/>
          <p:nvPr/>
        </p:nvPicPr>
        <p:blipFill rotWithShape="1">
          <a:blip r:embed="rId4">
            <a:alphaModFix/>
          </a:blip>
          <a:srcRect b="0" l="0" r="0" t="0"/>
          <a:stretch/>
        </p:blipFill>
        <p:spPr>
          <a:xfrm>
            <a:off x="-14126" y="-12701"/>
            <a:ext cx="8079435" cy="6870701"/>
          </a:xfrm>
          <a:prstGeom prst="rect">
            <a:avLst/>
          </a:prstGeom>
          <a:noFill/>
          <a:ln>
            <a:noFill/>
          </a:ln>
        </p:spPr>
      </p:pic>
      <p:cxnSp>
        <p:nvCxnSpPr>
          <p:cNvPr id="118" name="Google Shape;118;p14"/>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19" name="Google Shape;119;p14"/>
          <p:cNvPicPr preferRelativeResize="0"/>
          <p:nvPr/>
        </p:nvPicPr>
        <p:blipFill rotWithShape="1">
          <a:blip r:embed="rId5">
            <a:alphaModFix/>
          </a:blip>
          <a:srcRect b="0" l="0" r="0" t="0"/>
          <a:stretch/>
        </p:blipFill>
        <p:spPr>
          <a:xfrm>
            <a:off x="6877482" y="2771204"/>
            <a:ext cx="216002" cy="205324"/>
          </a:xfrm>
          <a:prstGeom prst="rect">
            <a:avLst/>
          </a:prstGeom>
          <a:noFill/>
          <a:ln>
            <a:noFill/>
          </a:ln>
        </p:spPr>
      </p:pic>
      <p:pic>
        <p:nvPicPr>
          <p:cNvPr descr="Image" id="120" name="Google Shape;120;p14"/>
          <p:cNvPicPr preferRelativeResize="0"/>
          <p:nvPr/>
        </p:nvPicPr>
        <p:blipFill rotWithShape="1">
          <a:blip r:embed="rId6">
            <a:alphaModFix/>
          </a:blip>
          <a:srcRect b="0" l="0" r="0" t="0"/>
          <a:stretch/>
        </p:blipFill>
        <p:spPr>
          <a:xfrm>
            <a:off x="9488624" y="2756880"/>
            <a:ext cx="155110" cy="233972"/>
          </a:xfrm>
          <a:prstGeom prst="rect">
            <a:avLst/>
          </a:prstGeom>
          <a:noFill/>
          <a:ln>
            <a:noFill/>
          </a:ln>
        </p:spPr>
      </p:pic>
      <p:sp>
        <p:nvSpPr>
          <p:cNvPr id="121" name="Google Shape;121;p14"/>
          <p:cNvSpPr txBox="1"/>
          <p:nvPr/>
        </p:nvSpPr>
        <p:spPr>
          <a:xfrm>
            <a:off x="6877481" y="3244849"/>
            <a:ext cx="4891200" cy="172320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The contents of this presentation are strictly private and confidential and subject to contract.  They are also subject to amendment or withdrawal and must not be referred to or distributed without the prior consent of KOKO Networks.</a:t>
            </a:r>
            <a:endParaRPr/>
          </a:p>
          <a:p>
            <a:pPr indent="0" lvl="0" marL="0" marR="0" rtl="0" algn="just">
              <a:lnSpc>
                <a:spcPct val="100000"/>
              </a:lnSpc>
              <a:spcBef>
                <a:spcPts val="0"/>
              </a:spcBef>
              <a:spcAft>
                <a:spcPts val="0"/>
              </a:spcAft>
              <a:buClr>
                <a:schemeClr val="dk1"/>
              </a:buClr>
              <a:buSzPts val="1200"/>
              <a:buFont typeface="Arial"/>
              <a:buNone/>
            </a:pPr>
            <a:r>
              <a:t/>
            </a:r>
            <a:endParaRPr b="0" i="0" sz="1200" u="none" cap="none" strike="noStrike">
              <a:solidFill>
                <a:srgbClr val="3F3F3F"/>
              </a:solidFill>
              <a:latin typeface="Nunito SemiBold"/>
              <a:ea typeface="Nunito SemiBold"/>
              <a:cs typeface="Nunito SemiBold"/>
              <a:sym typeface="Nunito SemiBold"/>
            </a:endParaRPr>
          </a:p>
          <a:p>
            <a:pPr indent="0" lvl="0" marL="0" marR="0" rtl="0" algn="just">
              <a:lnSpc>
                <a:spcPct val="100000"/>
              </a:lnSpc>
              <a:spcBef>
                <a:spcPts val="0"/>
              </a:spcBef>
              <a:spcAft>
                <a:spcPts val="0"/>
              </a:spcAft>
              <a:buClr>
                <a:srgbClr val="3F3F3F"/>
              </a:buClr>
              <a:buSzPts val="1200"/>
              <a:buFont typeface="Arial"/>
              <a:buNone/>
            </a:pPr>
            <a:r>
              <a:rPr b="0" i="0" lang="en-US" sz="1200" u="none" cap="none" strike="noStrike">
                <a:solidFill>
                  <a:srgbClr val="3F3F3F"/>
                </a:solidFill>
                <a:latin typeface="Nunito SemiBold"/>
                <a:ea typeface="Nunito SemiBold"/>
                <a:cs typeface="Nunito SemiBold"/>
                <a:sym typeface="Nunito SemiBold"/>
              </a:rPr>
              <a:t>KOKO Networks does not owe or accept any liability, duty or responsibility to any viewer of this presentation and shall not be liable for any loss, damage or expense of any nature which is caused by any use which the viewer may choose to make of its contents.</a:t>
            </a:r>
            <a:endParaRPr/>
          </a:p>
        </p:txBody>
      </p:sp>
      <p:sp>
        <p:nvSpPr>
          <p:cNvPr id="122" name="Google Shape;122;p14"/>
          <p:cNvSpPr txBox="1"/>
          <p:nvPr>
            <p:ph idx="1" type="subTitle"/>
          </p:nvPr>
        </p:nvSpPr>
        <p:spPr>
          <a:xfrm>
            <a:off x="6877481" y="2114988"/>
            <a:ext cx="4891200" cy="437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sz="1800">
                <a:solidFill>
                  <a:schemeClr val="dk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23" name="Google Shape;123;p14"/>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
        <p:nvSpPr>
          <p:cNvPr id="124" name="Google Shape;124;p14"/>
          <p:cNvSpPr txBox="1"/>
          <p:nvPr/>
        </p:nvSpPr>
        <p:spPr>
          <a:xfrm>
            <a:off x="6877481" y="10575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25" name="Google Shape;125;p14"/>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26" name="Google Shape;126;p14"/>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p:cSld name="1_Back page (with disclaimer)_1">
    <p:spTree>
      <p:nvGrpSpPr>
        <p:cNvPr id="127" name="Shape 127"/>
        <p:cNvGrpSpPr/>
        <p:nvPr/>
      </p:nvGrpSpPr>
      <p:grpSpPr>
        <a:xfrm>
          <a:off x="0" y="0"/>
          <a:ext cx="0" cy="0"/>
          <a:chOff x="0" y="0"/>
          <a:chExt cx="0" cy="0"/>
        </a:xfrm>
      </p:grpSpPr>
      <p:pic>
        <p:nvPicPr>
          <p:cNvPr descr="Image" id="128" name="Google Shape;128;p15"/>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29" name="Google Shape;129;p15"/>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cxnSp>
        <p:nvCxnSpPr>
          <p:cNvPr id="130" name="Google Shape;130;p15"/>
          <p:cNvCxnSpPr/>
          <p:nvPr/>
        </p:nvCxnSpPr>
        <p:spPr>
          <a:xfrm>
            <a:off x="6877482" y="3079750"/>
            <a:ext cx="4891200" cy="0"/>
          </a:xfrm>
          <a:prstGeom prst="straightConnector1">
            <a:avLst/>
          </a:prstGeom>
          <a:noFill/>
          <a:ln cap="flat" cmpd="sng" w="12700">
            <a:solidFill>
              <a:srgbClr val="000000"/>
            </a:solidFill>
            <a:prstDash val="solid"/>
            <a:miter lim="400000"/>
            <a:headEnd len="sm" w="sm" type="none"/>
            <a:tailEnd len="sm" w="sm" type="none"/>
          </a:ln>
        </p:spPr>
      </p:cxnSp>
      <p:pic>
        <p:nvPicPr>
          <p:cNvPr descr="Image" id="131" name="Google Shape;131;p15"/>
          <p:cNvPicPr preferRelativeResize="0"/>
          <p:nvPr/>
        </p:nvPicPr>
        <p:blipFill rotWithShape="1">
          <a:blip r:embed="rId4">
            <a:alphaModFix/>
          </a:blip>
          <a:srcRect b="0" l="0" r="0" t="0"/>
          <a:stretch/>
        </p:blipFill>
        <p:spPr>
          <a:xfrm>
            <a:off x="6877482" y="2771204"/>
            <a:ext cx="216002" cy="205324"/>
          </a:xfrm>
          <a:prstGeom prst="rect">
            <a:avLst/>
          </a:prstGeom>
          <a:noFill/>
          <a:ln>
            <a:noFill/>
          </a:ln>
        </p:spPr>
      </p:pic>
      <p:pic>
        <p:nvPicPr>
          <p:cNvPr descr="Image" id="132" name="Google Shape;132;p15"/>
          <p:cNvPicPr preferRelativeResize="0"/>
          <p:nvPr/>
        </p:nvPicPr>
        <p:blipFill rotWithShape="1">
          <a:blip r:embed="rId5">
            <a:alphaModFix/>
          </a:blip>
          <a:srcRect b="0" l="0" r="0" t="0"/>
          <a:stretch/>
        </p:blipFill>
        <p:spPr>
          <a:xfrm>
            <a:off x="9488624" y="2756880"/>
            <a:ext cx="155110" cy="233972"/>
          </a:xfrm>
          <a:prstGeom prst="rect">
            <a:avLst/>
          </a:prstGeom>
          <a:noFill/>
          <a:ln>
            <a:noFill/>
          </a:ln>
        </p:spPr>
      </p:pic>
      <p:sp>
        <p:nvSpPr>
          <p:cNvPr id="133" name="Google Shape;133;p15"/>
          <p:cNvSpPr txBox="1"/>
          <p:nvPr/>
        </p:nvSpPr>
        <p:spPr>
          <a:xfrm>
            <a:off x="9714112" y="2749992"/>
            <a:ext cx="1994100" cy="234000"/>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Nunito SemiBold"/>
                <a:ea typeface="Nunito SemiBold"/>
                <a:cs typeface="Nunito SemiBold"/>
                <a:sym typeface="Nunito SemiBold"/>
              </a:rPr>
              <a:t>www.kokonetworks.com</a:t>
            </a:r>
            <a:endParaRPr/>
          </a:p>
        </p:txBody>
      </p:sp>
      <p:sp>
        <p:nvSpPr>
          <p:cNvPr id="134" name="Google Shape;134;p15"/>
          <p:cNvSpPr txBox="1"/>
          <p:nvPr/>
        </p:nvSpPr>
        <p:spPr>
          <a:xfrm>
            <a:off x="7114758" y="2749991"/>
            <a:ext cx="2352600" cy="23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sz="1200">
                <a:solidFill>
                  <a:schemeClr val="dk1"/>
                </a:solidFill>
                <a:latin typeface="Nunito SemiBold"/>
                <a:ea typeface="Nunito SemiBold"/>
                <a:cs typeface="Nunito SemiBold"/>
                <a:sym typeface="Nunito SemiBold"/>
              </a:rPr>
              <a:t>enquiries</a:t>
            </a:r>
            <a:r>
              <a:rPr b="0" lang="en-US" sz="1200">
                <a:solidFill>
                  <a:schemeClr val="dk1"/>
                </a:solidFill>
                <a:latin typeface="Nunito SemiBold"/>
                <a:ea typeface="Nunito SemiBold"/>
                <a:cs typeface="Nunito SemiBold"/>
                <a:sym typeface="Nunito SemiBold"/>
              </a:rPr>
              <a:t>@kokonetworks.com</a:t>
            </a:r>
            <a:endParaRPr b="0" sz="1200">
              <a:solidFill>
                <a:schemeClr val="dk1"/>
              </a:solidFill>
              <a:latin typeface="Nunito SemiBold"/>
              <a:ea typeface="Nunito SemiBold"/>
              <a:cs typeface="Nunito SemiBold"/>
              <a:sym typeface="Nunito SemiBold"/>
            </a:endParaRPr>
          </a:p>
        </p:txBody>
      </p:sp>
      <p:sp>
        <p:nvSpPr>
          <p:cNvPr id="135" name="Google Shape;135;p15"/>
          <p:cNvSpPr txBox="1"/>
          <p:nvPr>
            <p:ph idx="1" type="subTitle"/>
          </p:nvPr>
        </p:nvSpPr>
        <p:spPr>
          <a:xfrm>
            <a:off x="6856431" y="33014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6" name="Google Shape;136;p15"/>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37" name="Google Shape;137;p15"/>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ck page (with disclaimer) 1 1">
  <p:cSld name="1_Back page (with disclaimer)_1_1">
    <p:spTree>
      <p:nvGrpSpPr>
        <p:cNvPr id="138" name="Shape 138"/>
        <p:cNvGrpSpPr/>
        <p:nvPr/>
      </p:nvGrpSpPr>
      <p:grpSpPr>
        <a:xfrm>
          <a:off x="0" y="0"/>
          <a:ext cx="0" cy="0"/>
          <a:chOff x="0" y="0"/>
          <a:chExt cx="0" cy="0"/>
        </a:xfrm>
      </p:grpSpPr>
      <p:pic>
        <p:nvPicPr>
          <p:cNvPr descr="Image" id="139" name="Google Shape;139;p16"/>
          <p:cNvPicPr preferRelativeResize="0"/>
          <p:nvPr/>
        </p:nvPicPr>
        <p:blipFill rotWithShape="1">
          <a:blip r:embed="rId2">
            <a:alphaModFix/>
          </a:blip>
          <a:srcRect b="26814" l="0" r="0" t="26809"/>
          <a:stretch/>
        </p:blipFill>
        <p:spPr>
          <a:xfrm>
            <a:off x="0" y="0"/>
            <a:ext cx="12192001" cy="6858000"/>
          </a:xfrm>
          <a:prstGeom prst="rect">
            <a:avLst/>
          </a:prstGeom>
          <a:noFill/>
          <a:ln>
            <a:noFill/>
          </a:ln>
        </p:spPr>
      </p:pic>
      <p:pic>
        <p:nvPicPr>
          <p:cNvPr descr="Image" id="140" name="Google Shape;140;p16"/>
          <p:cNvPicPr preferRelativeResize="0"/>
          <p:nvPr/>
        </p:nvPicPr>
        <p:blipFill rotWithShape="1">
          <a:blip r:embed="rId3">
            <a:alphaModFix/>
          </a:blip>
          <a:srcRect b="0" l="0" r="0" t="0"/>
          <a:stretch/>
        </p:blipFill>
        <p:spPr>
          <a:xfrm>
            <a:off x="-14126" y="-12701"/>
            <a:ext cx="8079435" cy="6870701"/>
          </a:xfrm>
          <a:prstGeom prst="rect">
            <a:avLst/>
          </a:prstGeom>
          <a:noFill/>
          <a:ln>
            <a:noFill/>
          </a:ln>
        </p:spPr>
      </p:pic>
      <p:sp>
        <p:nvSpPr>
          <p:cNvPr id="141" name="Google Shape;141;p16"/>
          <p:cNvSpPr txBox="1"/>
          <p:nvPr>
            <p:ph idx="1" type="subTitle"/>
          </p:nvPr>
        </p:nvSpPr>
        <p:spPr>
          <a:xfrm>
            <a:off x="6856431" y="2486555"/>
            <a:ext cx="4891200" cy="476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1000"/>
              </a:spcBef>
              <a:spcAft>
                <a:spcPts val="0"/>
              </a:spcAft>
              <a:buClr>
                <a:schemeClr val="dk1"/>
              </a:buClr>
              <a:buSzPts val="2400"/>
              <a:buNone/>
              <a:defRPr sz="2400">
                <a:solidFill>
                  <a:schemeClr val="dk1"/>
                </a:solidFill>
                <a:latin typeface="Nunito SemiBold"/>
                <a:ea typeface="Nunito SemiBold"/>
                <a:cs typeface="Nunito SemiBold"/>
                <a:sym typeface="Nunito SemiBold"/>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42" name="Google Shape;142;p16"/>
          <p:cNvSpPr txBox="1"/>
          <p:nvPr/>
        </p:nvSpPr>
        <p:spPr>
          <a:xfrm>
            <a:off x="6877481" y="1463950"/>
            <a:ext cx="4891200" cy="968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0" lang="en-US" sz="3200">
                <a:solidFill>
                  <a:schemeClr val="dk1"/>
                </a:solidFill>
                <a:latin typeface="Nunito SemiBold"/>
                <a:ea typeface="Nunito SemiBold"/>
                <a:cs typeface="Nunito SemiBold"/>
                <a:sym typeface="Nunito SemiBold"/>
              </a:rPr>
              <a:t>For more information, contact:</a:t>
            </a:r>
            <a:endParaRPr b="0" sz="3200">
              <a:solidFill>
                <a:schemeClr val="dk1"/>
              </a:solidFill>
              <a:latin typeface="Nunito SemiBold"/>
              <a:ea typeface="Nunito SemiBold"/>
              <a:cs typeface="Nunito SemiBold"/>
              <a:sym typeface="Nunito SemiBold"/>
            </a:endParaRPr>
          </a:p>
        </p:txBody>
      </p:sp>
      <p:sp>
        <p:nvSpPr>
          <p:cNvPr id="143" name="Google Shape;143;p16"/>
          <p:cNvSpPr txBox="1"/>
          <p:nvPr/>
        </p:nvSpPr>
        <p:spPr>
          <a:xfrm>
            <a:off x="8176500" y="6592050"/>
            <a:ext cx="40155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000">
                <a:solidFill>
                  <a:schemeClr val="dk1"/>
                </a:solidFill>
                <a:latin typeface="Nunito"/>
                <a:ea typeface="Nunito"/>
                <a:cs typeface="Nunito"/>
                <a:sym typeface="Nunito"/>
              </a:rPr>
              <a:t>© 2019 KOKO Networks Limited – Proprietary &amp; Confidential </a:t>
            </a:r>
            <a:endParaRPr b="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able of Contents">
  <p:cSld name="2_Table of Contents">
    <p:spTree>
      <p:nvGrpSpPr>
        <p:cNvPr id="144" name="Shape 144"/>
        <p:cNvGrpSpPr/>
        <p:nvPr/>
      </p:nvGrpSpPr>
      <p:grpSpPr>
        <a:xfrm>
          <a:off x="0" y="0"/>
          <a:ext cx="0" cy="0"/>
          <a:chOff x="0" y="0"/>
          <a:chExt cx="0" cy="0"/>
        </a:xfrm>
      </p:grpSpPr>
      <p:pic>
        <p:nvPicPr>
          <p:cNvPr id="145" name="Google Shape;145;p17"/>
          <p:cNvPicPr preferRelativeResize="0"/>
          <p:nvPr/>
        </p:nvPicPr>
        <p:blipFill rotWithShape="1">
          <a:blip r:embed="rId2">
            <a:alphaModFix/>
          </a:blip>
          <a:srcRect b="0" l="0" r="0" t="0"/>
          <a:stretch/>
        </p:blipFill>
        <p:spPr>
          <a:xfrm>
            <a:off x="1" y="0"/>
            <a:ext cx="12197953" cy="6857999"/>
          </a:xfrm>
          <a:prstGeom prst="rect">
            <a:avLst/>
          </a:prstGeom>
          <a:noFill/>
          <a:ln>
            <a:noFill/>
          </a:ln>
        </p:spPr>
      </p:pic>
      <p:pic>
        <p:nvPicPr>
          <p:cNvPr descr="Image" id="146" name="Google Shape;146;p17"/>
          <p:cNvPicPr preferRelativeResize="0"/>
          <p:nvPr/>
        </p:nvPicPr>
        <p:blipFill rotWithShape="1">
          <a:blip r:embed="rId3">
            <a:alphaModFix/>
          </a:blip>
          <a:srcRect b="0" l="0" r="0" t="0"/>
          <a:stretch/>
        </p:blipFill>
        <p:spPr>
          <a:xfrm>
            <a:off x="469899" y="282641"/>
            <a:ext cx="1901249" cy="2465463"/>
          </a:xfrm>
          <a:prstGeom prst="rect">
            <a:avLst/>
          </a:prstGeom>
          <a:noFill/>
          <a:ln>
            <a:noFill/>
          </a:ln>
        </p:spPr>
      </p:pic>
      <p:cxnSp>
        <p:nvCxnSpPr>
          <p:cNvPr id="147" name="Google Shape;147;p17"/>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148" name="Google Shape;148;p17"/>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149" name="Google Shape;149;p17"/>
          <p:cNvSpPr txBox="1"/>
          <p:nvPr>
            <p:ph idx="1" type="subTitle"/>
          </p:nvPr>
        </p:nvSpPr>
        <p:spPr>
          <a:xfrm>
            <a:off x="7286625" y="3069507"/>
            <a:ext cx="4435475" cy="3467091"/>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2400"/>
              <a:buFont typeface="Arial"/>
              <a:buChar char="•"/>
              <a:defRPr b="0" sz="24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0" name="Google Shape;150;p17"/>
          <p:cNvSpPr txBox="1"/>
          <p:nvPr/>
        </p:nvSpPr>
        <p:spPr>
          <a:xfrm>
            <a:off x="-1" y="6590422"/>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lt1"/>
                </a:solidFill>
                <a:latin typeface="Nunito"/>
                <a:ea typeface="Nunito"/>
                <a:cs typeface="Nunito"/>
                <a:sym typeface="Nunito"/>
              </a:rPr>
              <a:t>© 2019 KOKO Networks Limited – Proprietary &amp; Confidential </a:t>
            </a:r>
            <a:endParaRPr/>
          </a:p>
        </p:txBody>
      </p:sp>
      <p:sp>
        <p:nvSpPr>
          <p:cNvPr id="151" name="Google Shape;151;p17"/>
          <p:cNvSpPr txBox="1"/>
          <p:nvPr/>
        </p:nvSpPr>
        <p:spPr>
          <a:xfrm>
            <a:off x="6994525" y="2121678"/>
            <a:ext cx="4435475" cy="6866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3600">
                <a:solidFill>
                  <a:schemeClr val="dk1"/>
                </a:solidFill>
                <a:latin typeface="Nunito SemiBold"/>
                <a:ea typeface="Nunito SemiBold"/>
                <a:cs typeface="Nunito SemiBold"/>
                <a:sym typeface="Nunito SemiBold"/>
              </a:rPr>
              <a:t>Table of Contents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52" name="Shape 152"/>
        <p:cNvGrpSpPr/>
        <p:nvPr/>
      </p:nvGrpSpPr>
      <p:grpSpPr>
        <a:xfrm>
          <a:off x="0" y="0"/>
          <a:ext cx="0" cy="0"/>
          <a:chOff x="0" y="0"/>
          <a:chExt cx="0" cy="0"/>
        </a:xfrm>
      </p:grpSpPr>
      <p:pic>
        <p:nvPicPr>
          <p:cNvPr descr="Image" id="153" name="Google Shape;153;p18"/>
          <p:cNvPicPr preferRelativeResize="0"/>
          <p:nvPr/>
        </p:nvPicPr>
        <p:blipFill rotWithShape="1">
          <a:blip r:embed="rId2">
            <a:alphaModFix/>
          </a:blip>
          <a:srcRect b="0" l="0" r="0" t="0"/>
          <a:stretch/>
        </p:blipFill>
        <p:spPr>
          <a:xfrm>
            <a:off x="-1" y="1"/>
            <a:ext cx="1200151" cy="942974"/>
          </a:xfrm>
          <a:prstGeom prst="rect">
            <a:avLst/>
          </a:prstGeom>
          <a:noFill/>
          <a:ln>
            <a:noFill/>
          </a:ln>
        </p:spPr>
      </p:pic>
      <p:pic>
        <p:nvPicPr>
          <p:cNvPr descr="Image" id="154" name="Google Shape;154;p18"/>
          <p:cNvPicPr preferRelativeResize="0"/>
          <p:nvPr/>
        </p:nvPicPr>
        <p:blipFill rotWithShape="1">
          <a:blip r:embed="rId3">
            <a:alphaModFix/>
          </a:blip>
          <a:srcRect b="0" l="0" r="0" t="0"/>
          <a:stretch/>
        </p:blipFill>
        <p:spPr>
          <a:xfrm>
            <a:off x="155129" y="151881"/>
            <a:ext cx="426818" cy="553480"/>
          </a:xfrm>
          <a:prstGeom prst="rect">
            <a:avLst/>
          </a:prstGeom>
          <a:noFill/>
          <a:ln>
            <a:noFill/>
          </a:ln>
        </p:spPr>
      </p:pic>
      <p:cxnSp>
        <p:nvCxnSpPr>
          <p:cNvPr id="155" name="Google Shape;155;p18"/>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156" name="Google Shape;156;p18"/>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b="0" sz="3200">
                <a:latin typeface="Nunito SemiBold"/>
                <a:ea typeface="Nunito SemiBold"/>
                <a:cs typeface="Nunito SemiBold"/>
                <a:sym typeface="Nunito SemiBold"/>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pic>
        <p:nvPicPr>
          <p:cNvPr descr="Image" id="157" name="Google Shape;157;p18"/>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sp>
        <p:nvSpPr>
          <p:cNvPr id="158" name="Google Shape;158;p18"/>
          <p:cNvSpPr txBox="1"/>
          <p:nvPr/>
        </p:nvSpPr>
        <p:spPr>
          <a:xfrm>
            <a:off x="-1" y="6603588"/>
            <a:ext cx="3683511" cy="2571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lang="en-US" sz="1000">
                <a:solidFill>
                  <a:schemeClr val="dk1"/>
                </a:solidFill>
                <a:latin typeface="Nunito"/>
                <a:ea typeface="Nunito"/>
                <a:cs typeface="Nunito"/>
                <a:sym typeface="Nunito"/>
              </a:rPr>
              <a:t>© 2019 KOKO Networks Limited – Proprietary &amp; Confidential </a:t>
            </a:r>
            <a:endParaRPr/>
          </a:p>
        </p:txBody>
      </p:sp>
      <p:cxnSp>
        <p:nvCxnSpPr>
          <p:cNvPr id="159" name="Google Shape;159;p18"/>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160" name="Google Shape;160;p18"/>
          <p:cNvSpPr txBox="1"/>
          <p:nvPr>
            <p:ph idx="12" type="sldNum"/>
          </p:nvPr>
        </p:nvSpPr>
        <p:spPr>
          <a:xfrm>
            <a:off x="11733276" y="6414377"/>
            <a:ext cx="458723" cy="443623"/>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1pPr>
            <a:lvl2pPr indent="0" lvl="1"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2pPr>
            <a:lvl3pPr indent="0" lvl="2"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3pPr>
            <a:lvl4pPr indent="0" lvl="3"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4pPr>
            <a:lvl5pPr indent="0" lvl="4"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5pPr>
            <a:lvl6pPr indent="0" lvl="5"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6pPr>
            <a:lvl7pPr indent="0" lvl="6"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7pPr>
            <a:lvl8pPr indent="0" lvl="7"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8pPr>
            <a:lvl9pPr indent="0" lvl="8" marL="0" marR="0" rtl="0" algn="ctr">
              <a:spcBef>
                <a:spcPts val="0"/>
              </a:spcBef>
              <a:spcAft>
                <a:spcPts val="0"/>
              </a:spcAft>
              <a:buNone/>
              <a:defRPr b="1" i="0" sz="1400">
                <a:solidFill>
                  <a:schemeClr val="lt1"/>
                </a:solidFill>
                <a:latin typeface="Nunito SemiBold"/>
                <a:ea typeface="Nunito SemiBold"/>
                <a:cs typeface="Nunito SemiBold"/>
                <a:sym typeface="Nunito SemiBold"/>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able of Contents">
  <p:cSld name="1_Table of Contents">
    <p:spTree>
      <p:nvGrpSpPr>
        <p:cNvPr id="24" name="Shape 24"/>
        <p:cNvGrpSpPr/>
        <p:nvPr/>
      </p:nvGrpSpPr>
      <p:grpSpPr>
        <a:xfrm>
          <a:off x="0" y="0"/>
          <a:ext cx="0" cy="0"/>
          <a:chOff x="0" y="0"/>
          <a:chExt cx="0" cy="0"/>
        </a:xfrm>
      </p:grpSpPr>
      <p:pic>
        <p:nvPicPr>
          <p:cNvPr id="25" name="Google Shape;25;p3"/>
          <p:cNvPicPr preferRelativeResize="0"/>
          <p:nvPr/>
        </p:nvPicPr>
        <p:blipFill rotWithShape="1">
          <a:blip r:embed="rId2">
            <a:alphaModFix/>
          </a:blip>
          <a:srcRect b="0" l="0" r="0" t="0"/>
          <a:stretch/>
        </p:blipFill>
        <p:spPr>
          <a:xfrm>
            <a:off x="1" y="0"/>
            <a:ext cx="12197953" cy="6858000"/>
          </a:xfrm>
          <a:prstGeom prst="rect">
            <a:avLst/>
          </a:prstGeom>
          <a:noFill/>
          <a:ln>
            <a:noFill/>
          </a:ln>
        </p:spPr>
      </p:pic>
      <p:pic>
        <p:nvPicPr>
          <p:cNvPr descr="Image" id="26" name="Google Shape;26;p3"/>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27" name="Google Shape;27;p3"/>
          <p:cNvCxnSpPr/>
          <p:nvPr/>
        </p:nvCxnSpPr>
        <p:spPr>
          <a:xfrm>
            <a:off x="6844319" y="2748104"/>
            <a:ext cx="4877782" cy="0"/>
          </a:xfrm>
          <a:prstGeom prst="straightConnector1">
            <a:avLst/>
          </a:prstGeom>
          <a:noFill/>
          <a:ln cap="flat" cmpd="sng" w="12700">
            <a:solidFill>
              <a:srgbClr val="000000"/>
            </a:solidFill>
            <a:prstDash val="solid"/>
            <a:miter lim="400000"/>
            <a:headEnd len="sm" w="sm" type="none"/>
            <a:tailEnd len="sm" w="sm" type="none"/>
          </a:ln>
        </p:spPr>
      </p:cxnSp>
      <p:cxnSp>
        <p:nvCxnSpPr>
          <p:cNvPr id="28" name="Google Shape;28;p3"/>
          <p:cNvCxnSpPr/>
          <p:nvPr/>
        </p:nvCxnSpPr>
        <p:spPr>
          <a:xfrm>
            <a:off x="5550882" y="2748104"/>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29" name="Google Shape;29;p3"/>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
        <p:nvSpPr>
          <p:cNvPr id="30" name="Google Shape;30;p3"/>
          <p:cNvSpPr txBox="1"/>
          <p:nvPr/>
        </p:nvSpPr>
        <p:spPr>
          <a:xfrm>
            <a:off x="7297538" y="2121678"/>
            <a:ext cx="4435500" cy="68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chemeClr val="dk1"/>
                </a:solidFill>
                <a:latin typeface="Nunito"/>
                <a:ea typeface="Nunito"/>
                <a:cs typeface="Nunito"/>
                <a:sym typeface="Nunito"/>
              </a:rPr>
              <a:t>Agenda</a:t>
            </a:r>
            <a:endParaRPr b="1">
              <a:latin typeface="Nunito"/>
              <a:ea typeface="Nunito"/>
              <a:cs typeface="Nunito"/>
              <a:sym typeface="Nunito"/>
            </a:endParaRPr>
          </a:p>
        </p:txBody>
      </p:sp>
      <p:sp>
        <p:nvSpPr>
          <p:cNvPr id="31" name="Google Shape;31;p3"/>
          <p:cNvSpPr txBox="1"/>
          <p:nvPr>
            <p:ph idx="1" type="subTitle"/>
          </p:nvPr>
        </p:nvSpPr>
        <p:spPr>
          <a:xfrm>
            <a:off x="7297525" y="2862025"/>
            <a:ext cx="4435500" cy="3561900"/>
          </a:xfrm>
          <a:prstGeom prst="rect">
            <a:avLst/>
          </a:prstGeom>
        </p:spPr>
        <p:txBody>
          <a:bodyPr anchorCtr="0" anchor="t" bIns="45700" lIns="91425" spcFirstLastPara="1" rIns="91425" wrap="square" tIns="45700">
            <a:noAutofit/>
          </a:bodyPr>
          <a:lstStyle>
            <a:lvl1pPr lvl="0">
              <a:spcBef>
                <a:spcPts val="1000"/>
              </a:spcBef>
              <a:spcAft>
                <a:spcPts val="0"/>
              </a:spcAft>
              <a:buNone/>
              <a:defRPr/>
            </a:lvl1pPr>
            <a:lvl2pPr lvl="1">
              <a:spcBef>
                <a:spcPts val="1000"/>
              </a:spcBef>
              <a:spcAft>
                <a:spcPts val="0"/>
              </a:spcAft>
              <a:buNone/>
              <a:defRPr/>
            </a:lvl2pPr>
            <a:lvl3pPr lvl="2">
              <a:spcBef>
                <a:spcPts val="1000"/>
              </a:spcBef>
              <a:spcAft>
                <a:spcPts val="0"/>
              </a:spcAft>
              <a:buNone/>
              <a:defRPr/>
            </a:lvl3pPr>
            <a:lvl4pPr lvl="3">
              <a:spcBef>
                <a:spcPts val="1000"/>
              </a:spcBef>
              <a:spcAft>
                <a:spcPts val="0"/>
              </a:spcAft>
              <a:buNone/>
              <a:defRPr/>
            </a:lvl4pPr>
            <a:lvl5pPr lvl="4">
              <a:spcBef>
                <a:spcPts val="1000"/>
              </a:spcBef>
              <a:spcAft>
                <a:spcPts val="0"/>
              </a:spcAft>
              <a:buNone/>
              <a:defRPr/>
            </a:lvl5pPr>
            <a:lvl6pPr lvl="5">
              <a:spcBef>
                <a:spcPts val="1000"/>
              </a:spcBef>
              <a:spcAft>
                <a:spcPts val="0"/>
              </a:spcAft>
              <a:buNone/>
              <a:defRPr/>
            </a:lvl6pPr>
            <a:lvl7pPr lvl="6">
              <a:spcBef>
                <a:spcPts val="1000"/>
              </a:spcBef>
              <a:spcAft>
                <a:spcPts val="0"/>
              </a:spcAft>
              <a:buNone/>
              <a:defRPr/>
            </a:lvl7pPr>
            <a:lvl8pPr lvl="7">
              <a:spcBef>
                <a:spcPts val="1000"/>
              </a:spcBef>
              <a:spcAft>
                <a:spcPts val="0"/>
              </a:spcAft>
              <a:buNone/>
              <a:defRPr/>
            </a:lvl8pPr>
            <a:lvl9pPr lvl="8">
              <a:spcBef>
                <a:spcPts val="1000"/>
              </a:spcBef>
              <a:spcAft>
                <a:spcPts val="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ontent">
  <p:cSld name="Text content">
    <p:spTree>
      <p:nvGrpSpPr>
        <p:cNvPr id="32" name="Shape 32"/>
        <p:cNvGrpSpPr/>
        <p:nvPr/>
      </p:nvGrpSpPr>
      <p:grpSpPr>
        <a:xfrm>
          <a:off x="0" y="0"/>
          <a:ext cx="0" cy="0"/>
          <a:chOff x="0" y="0"/>
          <a:chExt cx="0" cy="0"/>
        </a:xfrm>
      </p:grpSpPr>
      <p:pic>
        <p:nvPicPr>
          <p:cNvPr descr="Image" id="33" name="Google Shape;33;p4"/>
          <p:cNvPicPr preferRelativeResize="0"/>
          <p:nvPr/>
        </p:nvPicPr>
        <p:blipFill rotWithShape="1">
          <a:blip r:embed="rId2">
            <a:alphaModFix/>
          </a:blip>
          <a:srcRect b="0" l="0" r="0" t="0"/>
          <a:stretch/>
        </p:blipFill>
        <p:spPr>
          <a:xfrm rot="10800000">
            <a:off x="11526723" y="6400800"/>
            <a:ext cx="673588" cy="457200"/>
          </a:xfrm>
          <a:prstGeom prst="rect">
            <a:avLst/>
          </a:prstGeom>
          <a:noFill/>
          <a:ln>
            <a:noFill/>
          </a:ln>
        </p:spPr>
      </p:pic>
      <p:pic>
        <p:nvPicPr>
          <p:cNvPr descr="Image" id="34" name="Google Shape;34;p4"/>
          <p:cNvPicPr preferRelativeResize="0"/>
          <p:nvPr/>
        </p:nvPicPr>
        <p:blipFill rotWithShape="1">
          <a:blip r:embed="rId3">
            <a:alphaModFix/>
          </a:blip>
          <a:srcRect b="0" l="0" r="0" t="0"/>
          <a:stretch/>
        </p:blipFill>
        <p:spPr>
          <a:xfrm>
            <a:off x="-1" y="1"/>
            <a:ext cx="1200151" cy="942974"/>
          </a:xfrm>
          <a:prstGeom prst="rect">
            <a:avLst/>
          </a:prstGeom>
          <a:noFill/>
          <a:ln>
            <a:noFill/>
          </a:ln>
        </p:spPr>
      </p:pic>
      <p:pic>
        <p:nvPicPr>
          <p:cNvPr descr="Image" id="35" name="Google Shape;35;p4"/>
          <p:cNvPicPr preferRelativeResize="0"/>
          <p:nvPr/>
        </p:nvPicPr>
        <p:blipFill rotWithShape="1">
          <a:blip r:embed="rId4">
            <a:alphaModFix/>
          </a:blip>
          <a:srcRect b="0" l="0" r="0" t="0"/>
          <a:stretch/>
        </p:blipFill>
        <p:spPr>
          <a:xfrm>
            <a:off x="155129" y="151881"/>
            <a:ext cx="426818" cy="553480"/>
          </a:xfrm>
          <a:prstGeom prst="rect">
            <a:avLst/>
          </a:prstGeom>
          <a:noFill/>
          <a:ln>
            <a:noFill/>
          </a:ln>
        </p:spPr>
      </p:pic>
      <p:cxnSp>
        <p:nvCxnSpPr>
          <p:cNvPr id="36" name="Google Shape;36;p4"/>
          <p:cNvCxnSpPr/>
          <p:nvPr/>
        </p:nvCxnSpPr>
        <p:spPr>
          <a:xfrm>
            <a:off x="0" y="937662"/>
            <a:ext cx="12200312" cy="0"/>
          </a:xfrm>
          <a:prstGeom prst="straightConnector1">
            <a:avLst/>
          </a:prstGeom>
          <a:noFill/>
          <a:ln cap="flat" cmpd="sng" w="19050">
            <a:solidFill>
              <a:srgbClr val="65D9F8"/>
            </a:solidFill>
            <a:prstDash val="solid"/>
            <a:miter lim="400000"/>
            <a:headEnd len="sm" w="sm" type="none"/>
            <a:tailEnd len="sm" w="sm" type="none"/>
          </a:ln>
        </p:spPr>
      </p:cxnSp>
      <p:sp>
        <p:nvSpPr>
          <p:cNvPr id="37" name="Google Shape;37;p4"/>
          <p:cNvSpPr txBox="1"/>
          <p:nvPr>
            <p:ph type="title"/>
          </p:nvPr>
        </p:nvSpPr>
        <p:spPr>
          <a:xfrm>
            <a:off x="1200150" y="91443"/>
            <a:ext cx="10533126" cy="78382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4"/>
          <p:cNvSpPr txBox="1"/>
          <p:nvPr/>
        </p:nvSpPr>
        <p:spPr>
          <a:xfrm>
            <a:off x="0" y="6603600"/>
            <a:ext cx="41478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dk1"/>
                </a:solidFill>
                <a:latin typeface="Nunito"/>
                <a:ea typeface="Nunito"/>
                <a:cs typeface="Nunito"/>
                <a:sym typeface="Nunito"/>
              </a:rPr>
              <a:t>© 2019 KOKO Networks Limited – Proprietary &amp; Confidential </a:t>
            </a:r>
            <a:endParaRPr b="1"/>
          </a:p>
        </p:txBody>
      </p:sp>
      <p:sp>
        <p:nvSpPr>
          <p:cNvPr id="39" name="Google Shape;39;p4"/>
          <p:cNvSpPr txBox="1"/>
          <p:nvPr>
            <p:ph idx="1" type="subTitle"/>
          </p:nvPr>
        </p:nvSpPr>
        <p:spPr>
          <a:xfrm>
            <a:off x="458724" y="1332470"/>
            <a:ext cx="11274552" cy="4851965"/>
          </a:xfrm>
          <a:prstGeom prst="rect">
            <a:avLst/>
          </a:prstGeom>
          <a:noFill/>
          <a:ln>
            <a:noFill/>
          </a:ln>
        </p:spPr>
        <p:txBody>
          <a:bodyPr anchorCtr="0" anchor="t" bIns="45700" lIns="91425" spcFirstLastPara="1" rIns="91425" wrap="square" tIns="45700">
            <a:noAutofit/>
          </a:bodyPr>
          <a:lstStyle>
            <a:lvl1pPr lvl="0" algn="l">
              <a:lnSpc>
                <a:spcPct val="120000"/>
              </a:lnSpc>
              <a:spcBef>
                <a:spcPts val="1000"/>
              </a:spcBef>
              <a:spcAft>
                <a:spcPts val="0"/>
              </a:spcAft>
              <a:buClr>
                <a:schemeClr val="dk1"/>
              </a:buClr>
              <a:buSzPts val="2800"/>
              <a:buNone/>
              <a:defRPr b="0" sz="2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cxnSp>
        <p:nvCxnSpPr>
          <p:cNvPr id="40" name="Google Shape;40;p4"/>
          <p:cNvCxnSpPr/>
          <p:nvPr/>
        </p:nvCxnSpPr>
        <p:spPr>
          <a:xfrm>
            <a:off x="-1" y="6387223"/>
            <a:ext cx="12198096" cy="13577"/>
          </a:xfrm>
          <a:prstGeom prst="straightConnector1">
            <a:avLst/>
          </a:prstGeom>
          <a:noFill/>
          <a:ln cap="flat" cmpd="sng" w="12700">
            <a:solidFill>
              <a:srgbClr val="000000"/>
            </a:solidFill>
            <a:prstDash val="solid"/>
            <a:miter lim="400000"/>
            <a:headEnd len="sm" w="sm" type="none"/>
            <a:tailEnd len="sm" w="sm" type="none"/>
          </a:ln>
        </p:spPr>
      </p:cxnSp>
      <p:sp>
        <p:nvSpPr>
          <p:cNvPr id="41" name="Google Shape;41;p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lvl1pPr lvl="0" algn="ctr">
              <a:buNone/>
              <a:defRPr b="1" sz="1400">
                <a:solidFill>
                  <a:srgbClr val="FFFFFF"/>
                </a:solidFill>
                <a:latin typeface="Nunito"/>
                <a:ea typeface="Nunito"/>
                <a:cs typeface="Nunito"/>
                <a:sym typeface="Nunito"/>
              </a:defRPr>
            </a:lvl1pPr>
            <a:lvl2pPr lvl="1" algn="ctr">
              <a:buNone/>
              <a:defRPr b="1" sz="1400">
                <a:solidFill>
                  <a:srgbClr val="FFFFFF"/>
                </a:solidFill>
                <a:latin typeface="Nunito"/>
                <a:ea typeface="Nunito"/>
                <a:cs typeface="Nunito"/>
                <a:sym typeface="Nunito"/>
              </a:defRPr>
            </a:lvl2pPr>
            <a:lvl3pPr lvl="2" algn="ctr">
              <a:buNone/>
              <a:defRPr b="1" sz="1400">
                <a:solidFill>
                  <a:srgbClr val="FFFFFF"/>
                </a:solidFill>
                <a:latin typeface="Nunito"/>
                <a:ea typeface="Nunito"/>
                <a:cs typeface="Nunito"/>
                <a:sym typeface="Nunito"/>
              </a:defRPr>
            </a:lvl3pPr>
            <a:lvl4pPr lvl="3" algn="ctr">
              <a:buNone/>
              <a:defRPr b="1" sz="1400">
                <a:solidFill>
                  <a:srgbClr val="FFFFFF"/>
                </a:solidFill>
                <a:latin typeface="Nunito"/>
                <a:ea typeface="Nunito"/>
                <a:cs typeface="Nunito"/>
                <a:sym typeface="Nunito"/>
              </a:defRPr>
            </a:lvl4pPr>
            <a:lvl5pPr lvl="4" algn="ctr">
              <a:buNone/>
              <a:defRPr b="1" sz="1400">
                <a:solidFill>
                  <a:srgbClr val="FFFFFF"/>
                </a:solidFill>
                <a:latin typeface="Nunito"/>
                <a:ea typeface="Nunito"/>
                <a:cs typeface="Nunito"/>
                <a:sym typeface="Nunito"/>
              </a:defRPr>
            </a:lvl5pPr>
            <a:lvl6pPr lvl="5" algn="ctr">
              <a:buNone/>
              <a:defRPr b="1" sz="1400">
                <a:solidFill>
                  <a:srgbClr val="FFFFFF"/>
                </a:solidFill>
                <a:latin typeface="Nunito"/>
                <a:ea typeface="Nunito"/>
                <a:cs typeface="Nunito"/>
                <a:sym typeface="Nunito"/>
              </a:defRPr>
            </a:lvl6pPr>
            <a:lvl7pPr lvl="6" algn="ctr">
              <a:buNone/>
              <a:defRPr b="1" sz="1400">
                <a:solidFill>
                  <a:srgbClr val="FFFFFF"/>
                </a:solidFill>
                <a:latin typeface="Nunito"/>
                <a:ea typeface="Nunito"/>
                <a:cs typeface="Nunito"/>
                <a:sym typeface="Nunito"/>
              </a:defRPr>
            </a:lvl7pPr>
            <a:lvl8pPr lvl="7" algn="ctr">
              <a:buNone/>
              <a:defRPr b="1" sz="1400">
                <a:solidFill>
                  <a:srgbClr val="FFFFFF"/>
                </a:solidFill>
                <a:latin typeface="Nunito"/>
                <a:ea typeface="Nunito"/>
                <a:cs typeface="Nunito"/>
                <a:sym typeface="Nunito"/>
              </a:defRPr>
            </a:lvl8pPr>
            <a:lvl9pPr lvl="8" algn="ctr">
              <a:buNone/>
              <a:defRPr b="1" sz="1400">
                <a:solidFill>
                  <a:srgbClr val="FFFFFF"/>
                </a:solidFill>
                <a:latin typeface="Nunito"/>
                <a:ea typeface="Nunito"/>
                <a:cs typeface="Nunito"/>
                <a:sym typeface="Nuni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1">
  <p:cSld name="Section break 1">
    <p:spTree>
      <p:nvGrpSpPr>
        <p:cNvPr id="42" name="Shape 42"/>
        <p:cNvGrpSpPr/>
        <p:nvPr/>
      </p:nvGrpSpPr>
      <p:grpSpPr>
        <a:xfrm>
          <a:off x="0" y="0"/>
          <a:ext cx="0" cy="0"/>
          <a:chOff x="0" y="0"/>
          <a:chExt cx="0" cy="0"/>
        </a:xfrm>
      </p:grpSpPr>
      <p:pic>
        <p:nvPicPr>
          <p:cNvPr id="43" name="Google Shape;43;p5"/>
          <p:cNvPicPr preferRelativeResize="0"/>
          <p:nvPr/>
        </p:nvPicPr>
        <p:blipFill rotWithShape="1">
          <a:blip r:embed="rId2">
            <a:alphaModFix/>
          </a:blip>
          <a:srcRect b="0" l="0" r="0" t="0"/>
          <a:stretch/>
        </p:blipFill>
        <p:spPr>
          <a:xfrm>
            <a:off x="-1" y="3347"/>
            <a:ext cx="12192000" cy="6854653"/>
          </a:xfrm>
          <a:prstGeom prst="rect">
            <a:avLst/>
          </a:prstGeom>
          <a:noFill/>
          <a:ln>
            <a:noFill/>
          </a:ln>
        </p:spPr>
      </p:pic>
      <p:pic>
        <p:nvPicPr>
          <p:cNvPr descr="Image" id="44" name="Google Shape;44;p5"/>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45" name="Google Shape;45;p5"/>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46" name="Google Shape;46;p5"/>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47" name="Google Shape;47;p5"/>
          <p:cNvSpPr txBox="1"/>
          <p:nvPr>
            <p:ph type="title"/>
          </p:nvPr>
        </p:nvSpPr>
        <p:spPr>
          <a:xfrm>
            <a:off x="6740525" y="3005087"/>
            <a:ext cx="5095875" cy="74622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2400"/>
              <a:buFont typeface="Nunito"/>
              <a:buNone/>
              <a:defRPr b="1" sz="2400">
                <a:latin typeface="Nunito"/>
                <a:ea typeface="Nunito"/>
                <a:cs typeface="Nunito"/>
                <a:sym typeface="Nunito"/>
              </a:defRPr>
            </a:lvl1pPr>
            <a:lvl2pPr lvl="1" algn="l">
              <a:lnSpc>
                <a:spcPct val="90000"/>
              </a:lnSpc>
              <a:spcBef>
                <a:spcPts val="0"/>
              </a:spcBef>
              <a:spcAft>
                <a:spcPts val="0"/>
              </a:spcAft>
              <a:buSzPts val="2400"/>
              <a:buFont typeface="Nunito"/>
              <a:buNone/>
              <a:defRPr b="1" sz="2400">
                <a:latin typeface="Nunito"/>
                <a:ea typeface="Nunito"/>
                <a:cs typeface="Nunito"/>
                <a:sym typeface="Nunito"/>
              </a:defRPr>
            </a:lvl2pPr>
            <a:lvl3pPr lvl="2" algn="l">
              <a:lnSpc>
                <a:spcPct val="90000"/>
              </a:lnSpc>
              <a:spcBef>
                <a:spcPts val="0"/>
              </a:spcBef>
              <a:spcAft>
                <a:spcPts val="0"/>
              </a:spcAft>
              <a:buSzPts val="2400"/>
              <a:buFont typeface="Nunito"/>
              <a:buNone/>
              <a:defRPr b="1" sz="2400">
                <a:latin typeface="Nunito"/>
                <a:ea typeface="Nunito"/>
                <a:cs typeface="Nunito"/>
                <a:sym typeface="Nunito"/>
              </a:defRPr>
            </a:lvl3pPr>
            <a:lvl4pPr lvl="3" algn="l">
              <a:lnSpc>
                <a:spcPct val="90000"/>
              </a:lnSpc>
              <a:spcBef>
                <a:spcPts val="0"/>
              </a:spcBef>
              <a:spcAft>
                <a:spcPts val="0"/>
              </a:spcAft>
              <a:buSzPts val="2400"/>
              <a:buFont typeface="Nunito"/>
              <a:buNone/>
              <a:defRPr b="1" sz="2400">
                <a:latin typeface="Nunito"/>
                <a:ea typeface="Nunito"/>
                <a:cs typeface="Nunito"/>
                <a:sym typeface="Nunito"/>
              </a:defRPr>
            </a:lvl4pPr>
            <a:lvl5pPr lvl="4" algn="l">
              <a:lnSpc>
                <a:spcPct val="90000"/>
              </a:lnSpc>
              <a:spcBef>
                <a:spcPts val="0"/>
              </a:spcBef>
              <a:spcAft>
                <a:spcPts val="0"/>
              </a:spcAft>
              <a:buSzPts val="2400"/>
              <a:buFont typeface="Nunito"/>
              <a:buNone/>
              <a:defRPr b="1" sz="2400">
                <a:latin typeface="Nunito"/>
                <a:ea typeface="Nunito"/>
                <a:cs typeface="Nunito"/>
                <a:sym typeface="Nunito"/>
              </a:defRPr>
            </a:lvl5pPr>
            <a:lvl6pPr lvl="5" algn="l">
              <a:lnSpc>
                <a:spcPct val="90000"/>
              </a:lnSpc>
              <a:spcBef>
                <a:spcPts val="0"/>
              </a:spcBef>
              <a:spcAft>
                <a:spcPts val="0"/>
              </a:spcAft>
              <a:buSzPts val="2400"/>
              <a:buFont typeface="Nunito"/>
              <a:buNone/>
              <a:defRPr b="1" sz="2400">
                <a:latin typeface="Nunito"/>
                <a:ea typeface="Nunito"/>
                <a:cs typeface="Nunito"/>
                <a:sym typeface="Nunito"/>
              </a:defRPr>
            </a:lvl6pPr>
            <a:lvl7pPr lvl="6" algn="l">
              <a:lnSpc>
                <a:spcPct val="90000"/>
              </a:lnSpc>
              <a:spcBef>
                <a:spcPts val="0"/>
              </a:spcBef>
              <a:spcAft>
                <a:spcPts val="0"/>
              </a:spcAft>
              <a:buSzPts val="2400"/>
              <a:buFont typeface="Nunito"/>
              <a:buNone/>
              <a:defRPr b="1" sz="2400">
                <a:latin typeface="Nunito"/>
                <a:ea typeface="Nunito"/>
                <a:cs typeface="Nunito"/>
                <a:sym typeface="Nunito"/>
              </a:defRPr>
            </a:lvl7pPr>
            <a:lvl8pPr lvl="7" algn="l">
              <a:lnSpc>
                <a:spcPct val="90000"/>
              </a:lnSpc>
              <a:spcBef>
                <a:spcPts val="0"/>
              </a:spcBef>
              <a:spcAft>
                <a:spcPts val="0"/>
              </a:spcAft>
              <a:buSzPts val="2400"/>
              <a:buFont typeface="Nunito"/>
              <a:buNone/>
              <a:defRPr b="1" sz="2400">
                <a:latin typeface="Nunito"/>
                <a:ea typeface="Nunito"/>
                <a:cs typeface="Nunito"/>
                <a:sym typeface="Nunito"/>
              </a:defRPr>
            </a:lvl8pPr>
            <a:lvl9pPr lvl="8"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48" name="Google Shape;48;p5"/>
          <p:cNvSpPr txBox="1"/>
          <p:nvPr>
            <p:ph idx="1" type="subTitle"/>
          </p:nvPr>
        </p:nvSpPr>
        <p:spPr>
          <a:xfrm>
            <a:off x="6740524" y="3812970"/>
            <a:ext cx="5095875" cy="746225"/>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algn="ctr">
              <a:lnSpc>
                <a:spcPct val="90000"/>
              </a:lnSpc>
              <a:spcBef>
                <a:spcPts val="500"/>
              </a:spcBef>
              <a:spcAft>
                <a:spcPts val="0"/>
              </a:spcAft>
              <a:buClr>
                <a:schemeClr val="dk1"/>
              </a:buClr>
              <a:buSzPts val="1800"/>
              <a:buNone/>
              <a:defRPr sz="18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800"/>
              <a:buNone/>
              <a:defRPr/>
            </a:lvl4pPr>
            <a:lvl5pPr lvl="4" algn="ctr">
              <a:lnSpc>
                <a:spcPct val="90000"/>
              </a:lnSpc>
              <a:spcBef>
                <a:spcPts val="500"/>
              </a:spcBef>
              <a:spcAft>
                <a:spcPts val="0"/>
              </a:spcAft>
              <a:buClr>
                <a:schemeClr val="dk1"/>
              </a:buClr>
              <a:buSzPts val="1800"/>
              <a:buNone/>
              <a:defRPr/>
            </a:lvl5pPr>
            <a:lvl6pPr lvl="5" algn="ctr">
              <a:lnSpc>
                <a:spcPct val="90000"/>
              </a:lnSpc>
              <a:spcBef>
                <a:spcPts val="500"/>
              </a:spcBef>
              <a:spcAft>
                <a:spcPts val="0"/>
              </a:spcAft>
              <a:buClr>
                <a:schemeClr val="dk1"/>
              </a:buClr>
              <a:buSzPts val="1800"/>
              <a:buNone/>
              <a:defRPr/>
            </a:lvl6pPr>
            <a:lvl7pPr lvl="6" algn="ctr">
              <a:lnSpc>
                <a:spcPct val="90000"/>
              </a:lnSpc>
              <a:spcBef>
                <a:spcPts val="500"/>
              </a:spcBef>
              <a:spcAft>
                <a:spcPts val="0"/>
              </a:spcAft>
              <a:buClr>
                <a:schemeClr val="dk1"/>
              </a:buClr>
              <a:buSzPts val="1800"/>
              <a:buNone/>
              <a:defRPr/>
            </a:lvl7pPr>
            <a:lvl8pPr lvl="7" algn="ctr">
              <a:lnSpc>
                <a:spcPct val="90000"/>
              </a:lnSpc>
              <a:spcBef>
                <a:spcPts val="500"/>
              </a:spcBef>
              <a:spcAft>
                <a:spcPts val="0"/>
              </a:spcAft>
              <a:buClr>
                <a:schemeClr val="dk1"/>
              </a:buClr>
              <a:buSzPts val="1800"/>
              <a:buNone/>
              <a:defRPr/>
            </a:lvl8pPr>
            <a:lvl9pPr lvl="8" algn="ctr">
              <a:lnSpc>
                <a:spcPct val="90000"/>
              </a:lnSpc>
              <a:spcBef>
                <a:spcPts val="500"/>
              </a:spcBef>
              <a:spcAft>
                <a:spcPts val="0"/>
              </a:spcAft>
              <a:buClr>
                <a:schemeClr val="dk1"/>
              </a:buClr>
              <a:buSzPts val="1800"/>
              <a:buNone/>
              <a:defRPr/>
            </a:lvl9pPr>
          </a:lstStyle>
          <a:p/>
        </p:txBody>
      </p:sp>
      <p:sp>
        <p:nvSpPr>
          <p:cNvPr id="49" name="Google Shape;49;p5"/>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2">
  <p:cSld name="Section break 2">
    <p:spTree>
      <p:nvGrpSpPr>
        <p:cNvPr id="50" name="Shape 50"/>
        <p:cNvGrpSpPr/>
        <p:nvPr/>
      </p:nvGrpSpPr>
      <p:grpSpPr>
        <a:xfrm>
          <a:off x="0" y="0"/>
          <a:ext cx="0" cy="0"/>
          <a:chOff x="0" y="0"/>
          <a:chExt cx="0" cy="0"/>
        </a:xfrm>
      </p:grpSpPr>
      <p:pic>
        <p:nvPicPr>
          <p:cNvPr id="51" name="Google Shape;51;p6"/>
          <p:cNvPicPr preferRelativeResize="0"/>
          <p:nvPr/>
        </p:nvPicPr>
        <p:blipFill rotWithShape="1">
          <a:blip r:embed="rId2">
            <a:alphaModFix/>
          </a:blip>
          <a:srcRect b="0" l="0" r="0" t="0"/>
          <a:stretch/>
        </p:blipFill>
        <p:spPr>
          <a:xfrm>
            <a:off x="0" y="3347"/>
            <a:ext cx="12192000" cy="6854653"/>
          </a:xfrm>
          <a:prstGeom prst="rect">
            <a:avLst/>
          </a:prstGeom>
          <a:noFill/>
          <a:ln>
            <a:noFill/>
          </a:ln>
        </p:spPr>
      </p:pic>
      <p:pic>
        <p:nvPicPr>
          <p:cNvPr descr="Image" id="52" name="Google Shape;52;p6"/>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53" name="Google Shape;53;p6"/>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54" name="Google Shape;54;p6"/>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55" name="Google Shape;55;p6"/>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56" name="Google Shape;56;p6"/>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57" name="Google Shape;57;p6"/>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3">
  <p:cSld name="Section break 3">
    <p:spTree>
      <p:nvGrpSpPr>
        <p:cNvPr id="58" name="Shape 58"/>
        <p:cNvGrpSpPr/>
        <p:nvPr/>
      </p:nvGrpSpPr>
      <p:grpSpPr>
        <a:xfrm>
          <a:off x="0" y="0"/>
          <a:ext cx="0" cy="0"/>
          <a:chOff x="0" y="0"/>
          <a:chExt cx="0" cy="0"/>
        </a:xfrm>
      </p:grpSpPr>
      <p:pic>
        <p:nvPicPr>
          <p:cNvPr id="59" name="Google Shape;59;p7"/>
          <p:cNvPicPr preferRelativeResize="0"/>
          <p:nvPr/>
        </p:nvPicPr>
        <p:blipFill rotWithShape="1">
          <a:blip r:embed="rId2">
            <a:alphaModFix/>
          </a:blip>
          <a:srcRect b="0" l="0" r="0" t="0"/>
          <a:stretch/>
        </p:blipFill>
        <p:spPr>
          <a:xfrm>
            <a:off x="-8709" y="0"/>
            <a:ext cx="12197954" cy="6858000"/>
          </a:xfrm>
          <a:prstGeom prst="rect">
            <a:avLst/>
          </a:prstGeom>
          <a:noFill/>
          <a:ln>
            <a:noFill/>
          </a:ln>
        </p:spPr>
      </p:pic>
      <p:pic>
        <p:nvPicPr>
          <p:cNvPr descr="Image" id="60" name="Google Shape;60;p7"/>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1" name="Google Shape;61;p7"/>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62" name="Google Shape;62;p7"/>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63" name="Google Shape;63;p7"/>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64" name="Google Shape;64;p7"/>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65" name="Google Shape;65;p7"/>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4">
  <p:cSld name="Section break 4">
    <p:spTree>
      <p:nvGrpSpPr>
        <p:cNvPr id="66" name="Shape 66"/>
        <p:cNvGrpSpPr/>
        <p:nvPr/>
      </p:nvGrpSpPr>
      <p:grpSpPr>
        <a:xfrm>
          <a:off x="0" y="0"/>
          <a:ext cx="0" cy="0"/>
          <a:chOff x="0" y="0"/>
          <a:chExt cx="0" cy="0"/>
        </a:xfrm>
      </p:grpSpPr>
      <p:pic>
        <p:nvPicPr>
          <p:cNvPr id="67" name="Google Shape;67;p8"/>
          <p:cNvPicPr preferRelativeResize="0"/>
          <p:nvPr/>
        </p:nvPicPr>
        <p:blipFill rotWithShape="1">
          <a:blip r:embed="rId2">
            <a:alphaModFix/>
          </a:blip>
          <a:srcRect b="0" l="0" r="0" t="0"/>
          <a:stretch/>
        </p:blipFill>
        <p:spPr>
          <a:xfrm>
            <a:off x="-5953" y="0"/>
            <a:ext cx="12197953" cy="6858000"/>
          </a:xfrm>
          <a:prstGeom prst="rect">
            <a:avLst/>
          </a:prstGeom>
          <a:noFill/>
          <a:ln>
            <a:noFill/>
          </a:ln>
        </p:spPr>
      </p:pic>
      <p:pic>
        <p:nvPicPr>
          <p:cNvPr descr="Image" id="68" name="Google Shape;68;p8"/>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69" name="Google Shape;69;p8"/>
          <p:cNvCxnSpPr/>
          <p:nvPr/>
        </p:nvCxnSpPr>
        <p:spPr>
          <a:xfrm>
            <a:off x="6374418" y="3641018"/>
            <a:ext cx="5462100" cy="0"/>
          </a:xfrm>
          <a:prstGeom prst="straightConnector1">
            <a:avLst/>
          </a:prstGeom>
          <a:noFill/>
          <a:ln cap="flat" cmpd="sng" w="12700">
            <a:solidFill>
              <a:srgbClr val="000000"/>
            </a:solidFill>
            <a:prstDash val="solid"/>
            <a:miter lim="400000"/>
            <a:headEnd len="sm" w="sm" type="none"/>
            <a:tailEnd len="sm" w="sm" type="none"/>
          </a:ln>
        </p:spPr>
      </p:cxnSp>
      <p:cxnSp>
        <p:nvCxnSpPr>
          <p:cNvPr id="70" name="Google Shape;70;p8"/>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1" name="Google Shape;71;p8"/>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72" name="Google Shape;72;p8"/>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73" name="Google Shape;73;p8"/>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5">
  <p:cSld name="Section break 5">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0" r="0" t="0"/>
          <a:stretch/>
        </p:blipFill>
        <p:spPr>
          <a:xfrm>
            <a:off x="-1" y="-18496"/>
            <a:ext cx="12188952" cy="6894992"/>
          </a:xfrm>
          <a:prstGeom prst="rect">
            <a:avLst/>
          </a:prstGeom>
          <a:noFill/>
          <a:ln>
            <a:noFill/>
          </a:ln>
        </p:spPr>
      </p:pic>
      <p:pic>
        <p:nvPicPr>
          <p:cNvPr descr="Image" id="76" name="Google Shape;76;p9"/>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77" name="Google Shape;77;p9"/>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78" name="Google Shape;78;p9"/>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79" name="Google Shape;79;p9"/>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0" name="Google Shape;80;p9"/>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1" name="Google Shape;81;p9"/>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6">
  <p:cSld name="Section break 6">
    <p:spTree>
      <p:nvGrpSpPr>
        <p:cNvPr id="82" name="Shape 82"/>
        <p:cNvGrpSpPr/>
        <p:nvPr/>
      </p:nvGrpSpPr>
      <p:grpSpPr>
        <a:xfrm>
          <a:off x="0" y="0"/>
          <a:ext cx="0" cy="0"/>
          <a:chOff x="0" y="0"/>
          <a:chExt cx="0" cy="0"/>
        </a:xfrm>
      </p:grpSpPr>
      <p:pic>
        <p:nvPicPr>
          <p:cNvPr id="83" name="Google Shape;83;p10"/>
          <p:cNvPicPr preferRelativeResize="0"/>
          <p:nvPr/>
        </p:nvPicPr>
        <p:blipFill rotWithShape="1">
          <a:blip r:embed="rId2">
            <a:alphaModFix/>
          </a:blip>
          <a:srcRect b="0" l="0" r="0" t="0"/>
          <a:stretch/>
        </p:blipFill>
        <p:spPr>
          <a:xfrm>
            <a:off x="0" y="0"/>
            <a:ext cx="12197954" cy="6858000"/>
          </a:xfrm>
          <a:prstGeom prst="rect">
            <a:avLst/>
          </a:prstGeom>
          <a:noFill/>
          <a:ln>
            <a:noFill/>
          </a:ln>
        </p:spPr>
      </p:pic>
      <p:pic>
        <p:nvPicPr>
          <p:cNvPr descr="Image" id="84" name="Google Shape;84;p10"/>
          <p:cNvPicPr preferRelativeResize="0"/>
          <p:nvPr/>
        </p:nvPicPr>
        <p:blipFill rotWithShape="1">
          <a:blip r:embed="rId3">
            <a:alphaModFix/>
          </a:blip>
          <a:srcRect b="0" l="0" r="0" t="0"/>
          <a:stretch/>
        </p:blipFill>
        <p:spPr>
          <a:xfrm>
            <a:off x="340712" y="267578"/>
            <a:ext cx="714053" cy="925955"/>
          </a:xfrm>
          <a:prstGeom prst="rect">
            <a:avLst/>
          </a:prstGeom>
          <a:noFill/>
          <a:ln>
            <a:noFill/>
          </a:ln>
        </p:spPr>
      </p:pic>
      <p:cxnSp>
        <p:nvCxnSpPr>
          <p:cNvPr id="85" name="Google Shape;85;p10"/>
          <p:cNvCxnSpPr/>
          <p:nvPr/>
        </p:nvCxnSpPr>
        <p:spPr>
          <a:xfrm>
            <a:off x="6374418" y="3641018"/>
            <a:ext cx="5461981" cy="0"/>
          </a:xfrm>
          <a:prstGeom prst="straightConnector1">
            <a:avLst/>
          </a:prstGeom>
          <a:noFill/>
          <a:ln cap="flat" cmpd="sng" w="12700">
            <a:solidFill>
              <a:srgbClr val="000000"/>
            </a:solidFill>
            <a:prstDash val="solid"/>
            <a:miter lim="400000"/>
            <a:headEnd len="sm" w="sm" type="none"/>
            <a:tailEnd len="sm" w="sm" type="none"/>
          </a:ln>
        </p:spPr>
      </p:cxnSp>
      <p:cxnSp>
        <p:nvCxnSpPr>
          <p:cNvPr id="86" name="Google Shape;86;p10"/>
          <p:cNvCxnSpPr/>
          <p:nvPr/>
        </p:nvCxnSpPr>
        <p:spPr>
          <a:xfrm>
            <a:off x="5080982" y="3641018"/>
            <a:ext cx="1293436" cy="0"/>
          </a:xfrm>
          <a:prstGeom prst="straightConnector1">
            <a:avLst/>
          </a:prstGeom>
          <a:noFill/>
          <a:ln cap="flat" cmpd="sng" w="12700">
            <a:solidFill>
              <a:srgbClr val="FFFFFF"/>
            </a:solidFill>
            <a:prstDash val="solid"/>
            <a:miter lim="400000"/>
            <a:headEnd len="sm" w="sm" type="none"/>
            <a:tailEnd len="sm" w="sm" type="none"/>
          </a:ln>
        </p:spPr>
      </p:cxnSp>
      <p:sp>
        <p:nvSpPr>
          <p:cNvPr id="87" name="Google Shape;87;p10"/>
          <p:cNvSpPr txBox="1"/>
          <p:nvPr>
            <p:ph type="title"/>
          </p:nvPr>
        </p:nvSpPr>
        <p:spPr>
          <a:xfrm>
            <a:off x="6740525" y="3005087"/>
            <a:ext cx="5095800" cy="7461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2400"/>
              <a:buFont typeface="Nunito"/>
              <a:buNone/>
              <a:defRPr b="1" sz="2400">
                <a:latin typeface="Nunito"/>
                <a:ea typeface="Nunito"/>
                <a:cs typeface="Nunito"/>
                <a:sym typeface="Nunito"/>
              </a:defRPr>
            </a:lvl1pPr>
            <a:lvl2pPr lvl="1" rtl="0" algn="l">
              <a:lnSpc>
                <a:spcPct val="90000"/>
              </a:lnSpc>
              <a:spcBef>
                <a:spcPts val="0"/>
              </a:spcBef>
              <a:spcAft>
                <a:spcPts val="0"/>
              </a:spcAft>
              <a:buSzPts val="2400"/>
              <a:buFont typeface="Nunito"/>
              <a:buNone/>
              <a:defRPr b="1" sz="2400">
                <a:latin typeface="Nunito"/>
                <a:ea typeface="Nunito"/>
                <a:cs typeface="Nunito"/>
                <a:sym typeface="Nunito"/>
              </a:defRPr>
            </a:lvl2pPr>
            <a:lvl3pPr lvl="2" rtl="0" algn="l">
              <a:lnSpc>
                <a:spcPct val="90000"/>
              </a:lnSpc>
              <a:spcBef>
                <a:spcPts val="0"/>
              </a:spcBef>
              <a:spcAft>
                <a:spcPts val="0"/>
              </a:spcAft>
              <a:buSzPts val="2400"/>
              <a:buFont typeface="Nunito"/>
              <a:buNone/>
              <a:defRPr b="1" sz="2400">
                <a:latin typeface="Nunito"/>
                <a:ea typeface="Nunito"/>
                <a:cs typeface="Nunito"/>
                <a:sym typeface="Nunito"/>
              </a:defRPr>
            </a:lvl3pPr>
            <a:lvl4pPr lvl="3" rtl="0" algn="l">
              <a:lnSpc>
                <a:spcPct val="90000"/>
              </a:lnSpc>
              <a:spcBef>
                <a:spcPts val="0"/>
              </a:spcBef>
              <a:spcAft>
                <a:spcPts val="0"/>
              </a:spcAft>
              <a:buSzPts val="2400"/>
              <a:buFont typeface="Nunito"/>
              <a:buNone/>
              <a:defRPr b="1" sz="2400">
                <a:latin typeface="Nunito"/>
                <a:ea typeface="Nunito"/>
                <a:cs typeface="Nunito"/>
                <a:sym typeface="Nunito"/>
              </a:defRPr>
            </a:lvl4pPr>
            <a:lvl5pPr lvl="4" rtl="0" algn="l">
              <a:lnSpc>
                <a:spcPct val="90000"/>
              </a:lnSpc>
              <a:spcBef>
                <a:spcPts val="0"/>
              </a:spcBef>
              <a:spcAft>
                <a:spcPts val="0"/>
              </a:spcAft>
              <a:buSzPts val="2400"/>
              <a:buFont typeface="Nunito"/>
              <a:buNone/>
              <a:defRPr b="1" sz="2400">
                <a:latin typeface="Nunito"/>
                <a:ea typeface="Nunito"/>
                <a:cs typeface="Nunito"/>
                <a:sym typeface="Nunito"/>
              </a:defRPr>
            </a:lvl5pPr>
            <a:lvl6pPr lvl="5" rtl="0" algn="l">
              <a:lnSpc>
                <a:spcPct val="90000"/>
              </a:lnSpc>
              <a:spcBef>
                <a:spcPts val="0"/>
              </a:spcBef>
              <a:spcAft>
                <a:spcPts val="0"/>
              </a:spcAft>
              <a:buSzPts val="2400"/>
              <a:buFont typeface="Nunito"/>
              <a:buNone/>
              <a:defRPr b="1" sz="2400">
                <a:latin typeface="Nunito"/>
                <a:ea typeface="Nunito"/>
                <a:cs typeface="Nunito"/>
                <a:sym typeface="Nunito"/>
              </a:defRPr>
            </a:lvl6pPr>
            <a:lvl7pPr lvl="6" rtl="0" algn="l">
              <a:lnSpc>
                <a:spcPct val="90000"/>
              </a:lnSpc>
              <a:spcBef>
                <a:spcPts val="0"/>
              </a:spcBef>
              <a:spcAft>
                <a:spcPts val="0"/>
              </a:spcAft>
              <a:buSzPts val="2400"/>
              <a:buFont typeface="Nunito"/>
              <a:buNone/>
              <a:defRPr b="1" sz="2400">
                <a:latin typeface="Nunito"/>
                <a:ea typeface="Nunito"/>
                <a:cs typeface="Nunito"/>
                <a:sym typeface="Nunito"/>
              </a:defRPr>
            </a:lvl7pPr>
            <a:lvl8pPr lvl="7" rtl="0" algn="l">
              <a:lnSpc>
                <a:spcPct val="90000"/>
              </a:lnSpc>
              <a:spcBef>
                <a:spcPts val="0"/>
              </a:spcBef>
              <a:spcAft>
                <a:spcPts val="0"/>
              </a:spcAft>
              <a:buSzPts val="2400"/>
              <a:buFont typeface="Nunito"/>
              <a:buNone/>
              <a:defRPr b="1" sz="2400">
                <a:latin typeface="Nunito"/>
                <a:ea typeface="Nunito"/>
                <a:cs typeface="Nunito"/>
                <a:sym typeface="Nunito"/>
              </a:defRPr>
            </a:lvl8pPr>
            <a:lvl9pPr lvl="8" rtl="0" algn="l">
              <a:lnSpc>
                <a:spcPct val="90000"/>
              </a:lnSpc>
              <a:spcBef>
                <a:spcPts val="0"/>
              </a:spcBef>
              <a:spcAft>
                <a:spcPts val="0"/>
              </a:spcAft>
              <a:buSzPts val="2400"/>
              <a:buFont typeface="Nunito"/>
              <a:buNone/>
              <a:defRPr b="1" sz="2400">
                <a:latin typeface="Nunito"/>
                <a:ea typeface="Nunito"/>
                <a:cs typeface="Nunito"/>
                <a:sym typeface="Nunito"/>
              </a:defRPr>
            </a:lvl9pPr>
          </a:lstStyle>
          <a:p/>
        </p:txBody>
      </p:sp>
      <p:sp>
        <p:nvSpPr>
          <p:cNvPr id="88" name="Google Shape;88;p10"/>
          <p:cNvSpPr txBox="1"/>
          <p:nvPr>
            <p:ph idx="1" type="subTitle"/>
          </p:nvPr>
        </p:nvSpPr>
        <p:spPr>
          <a:xfrm>
            <a:off x="6740524" y="3812970"/>
            <a:ext cx="5095800" cy="746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1000"/>
              </a:spcBef>
              <a:spcAft>
                <a:spcPts val="0"/>
              </a:spcAft>
              <a:buClr>
                <a:schemeClr val="dk1"/>
              </a:buClr>
              <a:buSzPts val="1800"/>
              <a:buNone/>
              <a:defRPr b="0" sz="1800">
                <a:solidFill>
                  <a:schemeClr val="dk1"/>
                </a:solidFill>
                <a:latin typeface="Nunito"/>
                <a:ea typeface="Nunito"/>
                <a:cs typeface="Nunito"/>
                <a:sym typeface="Nunito"/>
              </a:defRPr>
            </a:lvl1pPr>
            <a:lvl2pPr lvl="1" rtl="0" algn="ctr">
              <a:lnSpc>
                <a:spcPct val="90000"/>
              </a:lnSpc>
              <a:spcBef>
                <a:spcPts val="500"/>
              </a:spcBef>
              <a:spcAft>
                <a:spcPts val="0"/>
              </a:spcAft>
              <a:buClr>
                <a:schemeClr val="dk1"/>
              </a:buClr>
              <a:buSzPts val="1800"/>
              <a:buNone/>
              <a:defRPr sz="18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800"/>
              <a:buNone/>
              <a:defRPr/>
            </a:lvl4pPr>
            <a:lvl5pPr lvl="4" rtl="0" algn="ctr">
              <a:lnSpc>
                <a:spcPct val="90000"/>
              </a:lnSpc>
              <a:spcBef>
                <a:spcPts val="500"/>
              </a:spcBef>
              <a:spcAft>
                <a:spcPts val="0"/>
              </a:spcAft>
              <a:buClr>
                <a:schemeClr val="dk1"/>
              </a:buClr>
              <a:buSzPts val="1800"/>
              <a:buNone/>
              <a:defRPr/>
            </a:lvl5pPr>
            <a:lvl6pPr lvl="5" rtl="0" algn="ctr">
              <a:lnSpc>
                <a:spcPct val="90000"/>
              </a:lnSpc>
              <a:spcBef>
                <a:spcPts val="500"/>
              </a:spcBef>
              <a:spcAft>
                <a:spcPts val="0"/>
              </a:spcAft>
              <a:buClr>
                <a:schemeClr val="dk1"/>
              </a:buClr>
              <a:buSzPts val="1800"/>
              <a:buNone/>
              <a:defRPr/>
            </a:lvl6pPr>
            <a:lvl7pPr lvl="6" rtl="0" algn="ctr">
              <a:lnSpc>
                <a:spcPct val="90000"/>
              </a:lnSpc>
              <a:spcBef>
                <a:spcPts val="500"/>
              </a:spcBef>
              <a:spcAft>
                <a:spcPts val="0"/>
              </a:spcAft>
              <a:buClr>
                <a:schemeClr val="dk1"/>
              </a:buClr>
              <a:buSzPts val="1800"/>
              <a:buNone/>
              <a:defRPr/>
            </a:lvl7pPr>
            <a:lvl8pPr lvl="7" rtl="0" algn="ctr">
              <a:lnSpc>
                <a:spcPct val="90000"/>
              </a:lnSpc>
              <a:spcBef>
                <a:spcPts val="500"/>
              </a:spcBef>
              <a:spcAft>
                <a:spcPts val="0"/>
              </a:spcAft>
              <a:buClr>
                <a:schemeClr val="dk1"/>
              </a:buClr>
              <a:buSzPts val="1800"/>
              <a:buNone/>
              <a:defRPr/>
            </a:lvl8pPr>
            <a:lvl9pPr lvl="8" rtl="0" algn="ctr">
              <a:lnSpc>
                <a:spcPct val="90000"/>
              </a:lnSpc>
              <a:spcBef>
                <a:spcPts val="500"/>
              </a:spcBef>
              <a:spcAft>
                <a:spcPts val="0"/>
              </a:spcAft>
              <a:buClr>
                <a:schemeClr val="dk1"/>
              </a:buClr>
              <a:buSzPts val="1800"/>
              <a:buNone/>
              <a:defRPr/>
            </a:lvl9pPr>
          </a:lstStyle>
          <a:p/>
        </p:txBody>
      </p:sp>
      <p:sp>
        <p:nvSpPr>
          <p:cNvPr id="89" name="Google Shape;89;p10"/>
          <p:cNvSpPr txBox="1"/>
          <p:nvPr/>
        </p:nvSpPr>
        <p:spPr>
          <a:xfrm>
            <a:off x="0" y="6590425"/>
            <a:ext cx="4019700" cy="25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000" u="none" cap="none" strike="noStrike">
                <a:solidFill>
                  <a:schemeClr val="lt1"/>
                </a:solidFill>
                <a:latin typeface="Nunito"/>
                <a:ea typeface="Nunito"/>
                <a:cs typeface="Nunito"/>
                <a:sym typeface="Nunito"/>
              </a:rPr>
              <a:t>© 2019 KOKO Networks Limited – Proprietary &amp; Confidential </a:t>
            </a:r>
            <a:endParaRPr b="1" i="0" sz="1000" u="none" cap="none" strike="noStrike">
              <a:solidFill>
                <a:schemeClr val="lt1"/>
              </a:solidFill>
              <a:latin typeface="Nunito"/>
              <a:ea typeface="Nunito"/>
              <a:cs typeface="Nunito"/>
              <a:sym typeface="Nunito"/>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588" y="1588"/>
            <a:ext cx="1588" cy="1588"/>
          </a:xfrm>
          <a:prstGeom prst="rect">
            <a:avLst/>
          </a:prstGeom>
          <a:noFill/>
          <a:ln>
            <a:noFill/>
          </a:ln>
        </p:spPr>
      </p:pic>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1pPr>
            <a:lvl2pPr lvl="1"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2pPr>
            <a:lvl3pPr lvl="2"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3pPr>
            <a:lvl4pPr lvl="3"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4pPr>
            <a:lvl5pPr lvl="4"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5pPr>
            <a:lvl6pPr lvl="5"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6pPr>
            <a:lvl7pPr lvl="6"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7pPr>
            <a:lvl8pPr lvl="7"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8pPr>
            <a:lvl9pPr lvl="8" marR="0" rtl="0" algn="l">
              <a:lnSpc>
                <a:spcPct val="90000"/>
              </a:lnSpc>
              <a:spcBef>
                <a:spcPts val="0"/>
              </a:spcBef>
              <a:spcAft>
                <a:spcPts val="0"/>
              </a:spcAft>
              <a:buSzPts val="1400"/>
              <a:buFont typeface="Nunito SemiBold"/>
              <a:buNone/>
              <a:defRPr i="0" sz="4400" u="none" cap="none" strike="noStrike">
                <a:solidFill>
                  <a:schemeClr val="dk1"/>
                </a:solidFill>
                <a:latin typeface="Nunito SemiBold"/>
                <a:ea typeface="Nunito SemiBold"/>
                <a:cs typeface="Nunito SemiBold"/>
                <a:sym typeface="Nunito SemiBold"/>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Nunito SemiBold"/>
              <a:buChar char="•"/>
              <a:defRPr i="0" sz="2800" u="none" cap="none" strike="noStrike">
                <a:solidFill>
                  <a:schemeClr val="dk1"/>
                </a:solidFill>
                <a:latin typeface="Nunito SemiBold"/>
                <a:ea typeface="Nunito SemiBold"/>
                <a:cs typeface="Nunito SemiBold"/>
                <a:sym typeface="Nunito SemiBold"/>
              </a:defRPr>
            </a:lvl1pPr>
            <a:lvl2pPr indent="-381000" lvl="1" marL="914400" marR="0" rtl="0" algn="l">
              <a:lnSpc>
                <a:spcPct val="90000"/>
              </a:lnSpc>
              <a:spcBef>
                <a:spcPts val="500"/>
              </a:spcBef>
              <a:spcAft>
                <a:spcPts val="0"/>
              </a:spcAft>
              <a:buClr>
                <a:schemeClr val="dk1"/>
              </a:buClr>
              <a:buSzPts val="2400"/>
              <a:buFont typeface="Nunito SemiBold"/>
              <a:buChar char="•"/>
              <a:defRPr i="0" sz="2400" u="none" cap="none" strike="noStrike">
                <a:solidFill>
                  <a:schemeClr val="dk1"/>
                </a:solidFill>
                <a:latin typeface="Nunito SemiBold"/>
                <a:ea typeface="Nunito SemiBold"/>
                <a:cs typeface="Nunito SemiBold"/>
                <a:sym typeface="Nunito SemiBold"/>
              </a:defRPr>
            </a:lvl2pPr>
            <a:lvl3pPr indent="-355600" lvl="2" marL="1371600" marR="0" rtl="0" algn="l">
              <a:lnSpc>
                <a:spcPct val="90000"/>
              </a:lnSpc>
              <a:spcBef>
                <a:spcPts val="500"/>
              </a:spcBef>
              <a:spcAft>
                <a:spcPts val="0"/>
              </a:spcAft>
              <a:buClr>
                <a:schemeClr val="dk1"/>
              </a:buClr>
              <a:buSzPts val="2000"/>
              <a:buFont typeface="Nunito SemiBold"/>
              <a:buChar char="•"/>
              <a:defRPr i="0" sz="2000" u="none" cap="none" strike="noStrike">
                <a:solidFill>
                  <a:schemeClr val="dk1"/>
                </a:solidFill>
                <a:latin typeface="Nunito SemiBold"/>
                <a:ea typeface="Nunito SemiBold"/>
                <a:cs typeface="Nunito SemiBold"/>
                <a:sym typeface="Nunito SemiBold"/>
              </a:defRPr>
            </a:lvl3pPr>
            <a:lvl4pPr indent="-342900" lvl="3" marL="1828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4pPr>
            <a:lvl5pPr indent="-342900" lvl="4" marL="22860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5pPr>
            <a:lvl6pPr indent="-342900" lvl="5" marL="27432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6pPr>
            <a:lvl7pPr indent="-342900" lvl="6" marL="32004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7pPr>
            <a:lvl8pPr indent="-342900" lvl="7" marL="36576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8pPr>
            <a:lvl9pPr indent="-342900" lvl="8" marL="4114800" marR="0" rtl="0" algn="l">
              <a:lnSpc>
                <a:spcPct val="90000"/>
              </a:lnSpc>
              <a:spcBef>
                <a:spcPts val="500"/>
              </a:spcBef>
              <a:spcAft>
                <a:spcPts val="0"/>
              </a:spcAft>
              <a:buClr>
                <a:schemeClr val="dk1"/>
              </a:buClr>
              <a:buSzPts val="1800"/>
              <a:buFont typeface="Nunito SemiBold"/>
              <a:buChar char="•"/>
              <a:defRPr i="0" sz="1800" u="none" cap="none" strike="noStrike">
                <a:solidFill>
                  <a:schemeClr val="dk1"/>
                </a:solidFill>
                <a:latin typeface="Nunito SemiBold"/>
                <a:ea typeface="Nunito SemiBold"/>
                <a:cs typeface="Nunito SemiBold"/>
                <a:sym typeface="Nunito SemiBold"/>
              </a:defRPr>
            </a:lvl9pPr>
          </a:lstStyle>
          <a:p/>
        </p:txBody>
      </p:sp>
      <p:sp>
        <p:nvSpPr>
          <p:cNvPr id="13" name="Google Shape;13;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SemiBold"/>
                <a:ea typeface="Nunito SemiBold"/>
                <a:cs typeface="Nunito SemiBold"/>
                <a:sym typeface="Nunito SemiBold"/>
              </a:defRPr>
            </a:lvl1pPr>
            <a:lvl2pPr lvl="1" algn="r">
              <a:buNone/>
              <a:defRPr sz="1300">
                <a:solidFill>
                  <a:schemeClr val="dk1"/>
                </a:solidFill>
                <a:latin typeface="Nunito SemiBold"/>
                <a:ea typeface="Nunito SemiBold"/>
                <a:cs typeface="Nunito SemiBold"/>
                <a:sym typeface="Nunito SemiBold"/>
              </a:defRPr>
            </a:lvl2pPr>
            <a:lvl3pPr lvl="2" algn="r">
              <a:buNone/>
              <a:defRPr sz="1300">
                <a:solidFill>
                  <a:schemeClr val="dk1"/>
                </a:solidFill>
                <a:latin typeface="Nunito SemiBold"/>
                <a:ea typeface="Nunito SemiBold"/>
                <a:cs typeface="Nunito SemiBold"/>
                <a:sym typeface="Nunito SemiBold"/>
              </a:defRPr>
            </a:lvl3pPr>
            <a:lvl4pPr lvl="3" algn="r">
              <a:buNone/>
              <a:defRPr sz="1300">
                <a:solidFill>
                  <a:schemeClr val="dk1"/>
                </a:solidFill>
                <a:latin typeface="Nunito SemiBold"/>
                <a:ea typeface="Nunito SemiBold"/>
                <a:cs typeface="Nunito SemiBold"/>
                <a:sym typeface="Nunito SemiBold"/>
              </a:defRPr>
            </a:lvl4pPr>
            <a:lvl5pPr lvl="4" algn="r">
              <a:buNone/>
              <a:defRPr sz="1300">
                <a:solidFill>
                  <a:schemeClr val="dk1"/>
                </a:solidFill>
                <a:latin typeface="Nunito SemiBold"/>
                <a:ea typeface="Nunito SemiBold"/>
                <a:cs typeface="Nunito SemiBold"/>
                <a:sym typeface="Nunito SemiBold"/>
              </a:defRPr>
            </a:lvl5pPr>
            <a:lvl6pPr lvl="5" algn="r">
              <a:buNone/>
              <a:defRPr sz="1300">
                <a:solidFill>
                  <a:schemeClr val="dk1"/>
                </a:solidFill>
                <a:latin typeface="Nunito SemiBold"/>
                <a:ea typeface="Nunito SemiBold"/>
                <a:cs typeface="Nunito SemiBold"/>
                <a:sym typeface="Nunito SemiBold"/>
              </a:defRPr>
            </a:lvl6pPr>
            <a:lvl7pPr lvl="6" algn="r">
              <a:buNone/>
              <a:defRPr sz="1300">
                <a:solidFill>
                  <a:schemeClr val="dk1"/>
                </a:solidFill>
                <a:latin typeface="Nunito SemiBold"/>
                <a:ea typeface="Nunito SemiBold"/>
                <a:cs typeface="Nunito SemiBold"/>
                <a:sym typeface="Nunito SemiBold"/>
              </a:defRPr>
            </a:lvl7pPr>
            <a:lvl8pPr lvl="7" algn="r">
              <a:buNone/>
              <a:defRPr sz="1300">
                <a:solidFill>
                  <a:schemeClr val="dk1"/>
                </a:solidFill>
                <a:latin typeface="Nunito SemiBold"/>
                <a:ea typeface="Nunito SemiBold"/>
                <a:cs typeface="Nunito SemiBold"/>
                <a:sym typeface="Nunito SemiBold"/>
              </a:defRPr>
            </a:lvl8pPr>
            <a:lvl9pPr lvl="8" algn="r">
              <a:buNone/>
              <a:defRPr sz="13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hyperlink" Target="https://docs.google.com/spreadsheets/d/1U9ikK7RsneDW37iFcDVwutEtlSwvXKqsPJ7bq-xe3HA/edit#gid=0" TargetMode="External"/><Relationship Id="rId5" Type="http://schemas.openxmlformats.org/officeDocument/2006/relationships/hyperlink" Target="https://docs.google.com/spreadsheets/d/1U9ikK7RsneDW37iFcDVwutEtlSwvXKqsPJ7bq-xe3HA/edit#gid=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comments" Target="../comments/commen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omments" Target="../comments/commen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comments" Target="../comments/comment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6261649" y="2738150"/>
            <a:ext cx="5811900" cy="746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Promotions - Technical Design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p28"/>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57" name="Google Shape;357;p28"/>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Promotion List view page will show count of SMSes</a:t>
            </a:r>
            <a:endParaRPr/>
          </a:p>
        </p:txBody>
      </p:sp>
      <p:sp>
        <p:nvSpPr>
          <p:cNvPr id="358" name="Google Shape;358;p28"/>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59" name="Google Shape;359;p28"/>
          <p:cNvSpPr txBox="1"/>
          <p:nvPr/>
        </p:nvSpPr>
        <p:spPr>
          <a:xfrm>
            <a:off x="182250" y="919750"/>
            <a:ext cx="11827500" cy="4044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unito SemiBold"/>
              <a:buAutoNum type="arabicPeriod"/>
            </a:pPr>
            <a:r>
              <a:rPr lang="en-US">
                <a:latin typeface="Nunito SemiBold"/>
                <a:ea typeface="Nunito SemiBold"/>
                <a:cs typeface="Nunito SemiBold"/>
                <a:sym typeface="Nunito SemiBold"/>
              </a:rPr>
              <a:t>Promotion List view page will additionally show below things</a:t>
            </a:r>
            <a:endParaRPr>
              <a:latin typeface="Nunito SemiBold"/>
              <a:ea typeface="Nunito SemiBold"/>
              <a:cs typeface="Nunito SemiBold"/>
              <a:sym typeface="Nunito SemiBold"/>
            </a:endParaRPr>
          </a:p>
          <a:p>
            <a:pPr indent="-317500" lvl="1" marL="914400" rtl="0" algn="l">
              <a:spcBef>
                <a:spcPts val="0"/>
              </a:spcBef>
              <a:spcAft>
                <a:spcPts val="0"/>
              </a:spcAft>
              <a:buSzPts val="1400"/>
              <a:buFont typeface="Nunito SemiBold"/>
              <a:buAutoNum type="alphaLcPeriod"/>
            </a:pPr>
            <a:r>
              <a:rPr lang="en-US">
                <a:latin typeface="Nunito SemiBold"/>
                <a:ea typeface="Nunito SemiBold"/>
                <a:cs typeface="Nunito SemiBold"/>
                <a:sym typeface="Nunito SemiBold"/>
              </a:rPr>
              <a:t>Eligibility SMS sent </a:t>
            </a:r>
            <a:endParaRPr>
              <a:latin typeface="Nunito SemiBold"/>
              <a:ea typeface="Nunito SemiBold"/>
              <a:cs typeface="Nunito SemiBold"/>
              <a:sym typeface="Nunito SemiBold"/>
            </a:endParaRPr>
          </a:p>
          <a:p>
            <a:pPr indent="-317500" lvl="1" marL="914400" rtl="0" algn="l">
              <a:spcBef>
                <a:spcPts val="0"/>
              </a:spcBef>
              <a:spcAft>
                <a:spcPts val="0"/>
              </a:spcAft>
              <a:buSzPts val="1400"/>
              <a:buFont typeface="Nunito SemiBold"/>
              <a:buAutoNum type="alphaLcPeriod"/>
            </a:pPr>
            <a:r>
              <a:rPr lang="en-US">
                <a:latin typeface="Nunito SemiBold"/>
                <a:ea typeface="Nunito SemiBold"/>
                <a:cs typeface="Nunito SemiBold"/>
                <a:sym typeface="Nunito SemiBold"/>
              </a:rPr>
              <a:t>Reminder SMS sent</a:t>
            </a:r>
            <a:endParaRPr>
              <a:latin typeface="Nunito SemiBold"/>
              <a:ea typeface="Nunito SemiBold"/>
              <a:cs typeface="Nunito SemiBold"/>
              <a:sym typeface="Nunito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9"/>
          <p:cNvSpPr txBox="1"/>
          <p:nvPr>
            <p:ph type="title"/>
          </p:nvPr>
        </p:nvSpPr>
        <p:spPr>
          <a:xfrm>
            <a:off x="6740525" y="3005087"/>
            <a:ext cx="5095800" cy="746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Done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20"/>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71" name="Google Shape;171;p20"/>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Database Schema for Promotions</a:t>
            </a:r>
            <a:endParaRPr/>
          </a:p>
        </p:txBody>
      </p:sp>
      <p:sp>
        <p:nvSpPr>
          <p:cNvPr id="172" name="Google Shape;172;p20"/>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173" name="Google Shape;173;p20"/>
          <p:cNvSpPr/>
          <p:nvPr/>
        </p:nvSpPr>
        <p:spPr>
          <a:xfrm>
            <a:off x="966050" y="1870650"/>
            <a:ext cx="3171500" cy="1782975"/>
          </a:xfrm>
          <a:prstGeom prst="flowChartInternalStorage">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800">
                <a:latin typeface="Nunito"/>
                <a:ea typeface="Nunito"/>
                <a:cs typeface="Nunito"/>
                <a:sym typeface="Nunito"/>
              </a:rPr>
              <a:t>TableName: </a:t>
            </a:r>
            <a:r>
              <a:rPr b="1" lang="en-US" sz="800">
                <a:latin typeface="Nunito"/>
                <a:ea typeface="Nunito"/>
                <a:cs typeface="Nunito"/>
                <a:sym typeface="Nunito"/>
              </a:rPr>
              <a:t>promotion</a:t>
            </a:r>
            <a:r>
              <a:rPr lang="en-US" sz="800">
                <a:latin typeface="Nunito"/>
                <a:ea typeface="Nunito"/>
                <a:cs typeface="Nunito"/>
                <a:sym typeface="Nunito"/>
              </a:rPr>
              <a:t>(existing table)</a:t>
            </a:r>
            <a:endParaRPr sz="800">
              <a:latin typeface="Nunito"/>
              <a:ea typeface="Nunito"/>
              <a:cs typeface="Nunito"/>
              <a:sym typeface="Nunito"/>
            </a:endParaRPr>
          </a:p>
          <a:p>
            <a:pPr indent="0" lvl="0" marL="0" rtl="0" algn="l">
              <a:spcBef>
                <a:spcPts val="0"/>
              </a:spcBef>
              <a:spcAft>
                <a:spcPts val="0"/>
              </a:spcAft>
              <a:buNone/>
            </a:pPr>
            <a:r>
              <a:rPr lang="en-US" sz="800">
                <a:latin typeface="Nunito"/>
                <a:ea typeface="Nunito"/>
                <a:cs typeface="Nunito"/>
                <a:sym typeface="Nunito"/>
              </a:rPr>
              <a:t>name</a:t>
            </a:r>
            <a:endParaRPr sz="800">
              <a:latin typeface="Nunito"/>
              <a:ea typeface="Nunito"/>
              <a:cs typeface="Nunito"/>
              <a:sym typeface="Nunito"/>
            </a:endParaRPr>
          </a:p>
          <a:p>
            <a:pPr indent="0" lvl="0" marL="0" rtl="0" algn="l">
              <a:spcBef>
                <a:spcPts val="0"/>
              </a:spcBef>
              <a:spcAft>
                <a:spcPts val="0"/>
              </a:spcAft>
              <a:buNone/>
            </a:pPr>
            <a:r>
              <a:rPr lang="en-US" sz="800">
                <a:latin typeface="Nunito"/>
                <a:ea typeface="Nunito"/>
                <a:cs typeface="Nunito"/>
                <a:sym typeface="Nunito"/>
              </a:rPr>
              <a:t>description(rename from rule_description)</a:t>
            </a:r>
            <a:endParaRPr sz="800">
              <a:latin typeface="Nunito"/>
              <a:ea typeface="Nunito"/>
              <a:cs typeface="Nunito"/>
              <a:sym typeface="Nunito"/>
            </a:endParaRPr>
          </a:p>
          <a:p>
            <a:pPr indent="0" lvl="0" marL="0" rtl="0" algn="l">
              <a:spcBef>
                <a:spcPts val="0"/>
              </a:spcBef>
              <a:spcAft>
                <a:spcPts val="0"/>
              </a:spcAft>
              <a:buNone/>
            </a:pPr>
            <a:r>
              <a:rPr lang="en-US" sz="800">
                <a:latin typeface="Nunito"/>
                <a:ea typeface="Nunito"/>
                <a:cs typeface="Nunito"/>
                <a:sym typeface="Nunito"/>
              </a:rPr>
              <a:t>start_date</a:t>
            </a:r>
            <a:endParaRPr sz="800">
              <a:latin typeface="Nunito"/>
              <a:ea typeface="Nunito"/>
              <a:cs typeface="Nunito"/>
              <a:sym typeface="Nunito"/>
            </a:endParaRPr>
          </a:p>
          <a:p>
            <a:pPr indent="0" lvl="0" marL="0" rtl="0" algn="l">
              <a:spcBef>
                <a:spcPts val="0"/>
              </a:spcBef>
              <a:spcAft>
                <a:spcPts val="0"/>
              </a:spcAft>
              <a:buNone/>
            </a:pPr>
            <a:r>
              <a:rPr lang="en-US" sz="800">
                <a:latin typeface="Nunito"/>
                <a:ea typeface="Nunito"/>
                <a:cs typeface="Nunito"/>
                <a:sym typeface="Nunito"/>
              </a:rPr>
              <a:t>end_date</a:t>
            </a:r>
            <a:endParaRPr sz="800">
              <a:latin typeface="Nunito"/>
              <a:ea typeface="Nunito"/>
              <a:cs typeface="Nunito"/>
              <a:sym typeface="Nunito"/>
            </a:endParaRPr>
          </a:p>
          <a:p>
            <a:pPr indent="0" lvl="0" marL="0" rtl="0" algn="l">
              <a:spcBef>
                <a:spcPts val="0"/>
              </a:spcBef>
              <a:spcAft>
                <a:spcPts val="0"/>
              </a:spcAft>
              <a:buNone/>
            </a:pPr>
            <a:r>
              <a:rPr lang="en-US" sz="800">
                <a:latin typeface="Nunito"/>
                <a:ea typeface="Nunito"/>
                <a:cs typeface="Nunito"/>
                <a:sym typeface="Nunito"/>
              </a:rPr>
              <a:t>active</a:t>
            </a:r>
            <a:endParaRPr sz="800">
              <a:latin typeface="Nunito"/>
              <a:ea typeface="Nunito"/>
              <a:cs typeface="Nunito"/>
              <a:sym typeface="Nunito"/>
            </a:endParaRPr>
          </a:p>
          <a:p>
            <a:pPr indent="0" lvl="0" marL="0" rtl="0" algn="l">
              <a:spcBef>
                <a:spcPts val="0"/>
              </a:spcBef>
              <a:spcAft>
                <a:spcPts val="0"/>
              </a:spcAft>
              <a:buNone/>
            </a:pPr>
            <a:r>
              <a:rPr lang="en-US" sz="800">
                <a:latin typeface="Nunito"/>
                <a:ea typeface="Nunito"/>
                <a:cs typeface="Nunito"/>
                <a:sym typeface="Nunito"/>
              </a:rPr>
              <a:t>elibility_sms(rename from availability_sms)</a:t>
            </a:r>
            <a:endParaRPr sz="800">
              <a:latin typeface="Nunito"/>
              <a:ea typeface="Nunito"/>
              <a:cs typeface="Nunito"/>
              <a:sym typeface="Nunito"/>
            </a:endParaRPr>
          </a:p>
          <a:p>
            <a:pPr indent="0" lvl="0" marL="0" rtl="0" algn="l">
              <a:spcBef>
                <a:spcPts val="0"/>
              </a:spcBef>
              <a:spcAft>
                <a:spcPts val="0"/>
              </a:spcAft>
              <a:buNone/>
            </a:pPr>
            <a:r>
              <a:rPr lang="en-US" sz="800">
                <a:latin typeface="Nunito"/>
                <a:ea typeface="Nunito"/>
                <a:cs typeface="Nunito"/>
                <a:sym typeface="Nunito"/>
              </a:rPr>
              <a:t>delivery_sms</a:t>
            </a:r>
            <a:endParaRPr sz="800">
              <a:latin typeface="Nunito"/>
              <a:ea typeface="Nunito"/>
              <a:cs typeface="Nunito"/>
              <a:sym typeface="Nunito"/>
            </a:endParaRPr>
          </a:p>
          <a:p>
            <a:pPr indent="0" lvl="0" marL="0" rtl="0" algn="l">
              <a:spcBef>
                <a:spcPts val="0"/>
              </a:spcBef>
              <a:spcAft>
                <a:spcPts val="0"/>
              </a:spcAft>
              <a:buNone/>
            </a:pPr>
            <a:r>
              <a:rPr lang="en-US" sz="800">
                <a:latin typeface="Nunito"/>
                <a:ea typeface="Nunito"/>
                <a:cs typeface="Nunito"/>
                <a:sym typeface="Nunito"/>
              </a:rPr>
              <a:t>reward_amount(rename from promotion_bonus_amount)</a:t>
            </a:r>
            <a:endParaRPr sz="800">
              <a:latin typeface="Nunito"/>
              <a:ea typeface="Nunito"/>
              <a:cs typeface="Nunito"/>
              <a:sym typeface="Nunito"/>
            </a:endParaRPr>
          </a:p>
          <a:p>
            <a:pPr indent="0" lvl="0" marL="0" rtl="0" algn="l">
              <a:spcBef>
                <a:spcPts val="0"/>
              </a:spcBef>
              <a:spcAft>
                <a:spcPts val="0"/>
              </a:spcAft>
              <a:buNone/>
            </a:pPr>
            <a:r>
              <a:rPr lang="en-US" sz="800">
                <a:latin typeface="Nunito"/>
                <a:ea typeface="Nunito"/>
                <a:cs typeface="Nunito"/>
                <a:sym typeface="Nunito"/>
              </a:rPr>
              <a:t>reward_type(new column)</a:t>
            </a:r>
            <a:endParaRPr sz="800">
              <a:latin typeface="Nunito"/>
              <a:ea typeface="Nunito"/>
              <a:cs typeface="Nunito"/>
              <a:sym typeface="Nunito"/>
            </a:endParaRPr>
          </a:p>
          <a:p>
            <a:pPr indent="0" lvl="0" marL="0" rtl="0" algn="l">
              <a:spcBef>
                <a:spcPts val="0"/>
              </a:spcBef>
              <a:spcAft>
                <a:spcPts val="0"/>
              </a:spcAft>
              <a:buNone/>
            </a:pPr>
            <a:r>
              <a:rPr lang="en-US" sz="800">
                <a:latin typeface="Nunito"/>
                <a:ea typeface="Nunito"/>
                <a:cs typeface="Nunito"/>
                <a:sym typeface="Nunito"/>
              </a:rPr>
              <a:t>total_reward_customer_limit</a:t>
            </a:r>
            <a:endParaRPr sz="800">
              <a:latin typeface="Nunito"/>
              <a:ea typeface="Nunito"/>
              <a:cs typeface="Nunito"/>
              <a:sym typeface="Nunito"/>
            </a:endParaRPr>
          </a:p>
          <a:p>
            <a:pPr indent="0" lvl="0" marL="0" rtl="0" algn="l">
              <a:spcBef>
                <a:spcPts val="0"/>
              </a:spcBef>
              <a:spcAft>
                <a:spcPts val="0"/>
              </a:spcAft>
              <a:buNone/>
            </a:pPr>
            <a:r>
              <a:rPr lang="en-US" sz="800">
                <a:latin typeface="Nunito"/>
                <a:ea typeface="Nunito"/>
                <a:cs typeface="Nunito"/>
                <a:sym typeface="Nunito"/>
              </a:rPr>
              <a:t>total_reward_value_limit</a:t>
            </a:r>
            <a:endParaRPr sz="800">
              <a:latin typeface="Nunito"/>
              <a:ea typeface="Nunito"/>
              <a:cs typeface="Nunito"/>
              <a:sym typeface="Nunito"/>
            </a:endParaRPr>
          </a:p>
        </p:txBody>
      </p:sp>
      <p:sp>
        <p:nvSpPr>
          <p:cNvPr id="174" name="Google Shape;174;p20"/>
          <p:cNvSpPr txBox="1"/>
          <p:nvPr/>
        </p:nvSpPr>
        <p:spPr>
          <a:xfrm>
            <a:off x="333375" y="1041975"/>
            <a:ext cx="3952800" cy="457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unito SemiBold"/>
              <a:buChar char="●"/>
            </a:pPr>
            <a:r>
              <a:rPr lang="en-US">
                <a:latin typeface="Nunito SemiBold"/>
                <a:ea typeface="Nunito SemiBold"/>
                <a:cs typeface="Nunito SemiBold"/>
                <a:sym typeface="Nunito SemiBold"/>
              </a:rPr>
              <a:t>Promotion</a:t>
            </a:r>
            <a:endParaRPr>
              <a:latin typeface="Nunito SemiBold"/>
              <a:ea typeface="Nunito SemiBold"/>
              <a:cs typeface="Nunito SemiBold"/>
              <a:sym typeface="Nunito SemiBold"/>
            </a:endParaRPr>
          </a:p>
          <a:p>
            <a:pPr indent="-304800" lvl="1" marL="914400" rtl="0" algn="l">
              <a:spcBef>
                <a:spcPts val="0"/>
              </a:spcBef>
              <a:spcAft>
                <a:spcPts val="0"/>
              </a:spcAft>
              <a:buSzPts val="1200"/>
              <a:buFont typeface="Nunito SemiBold"/>
              <a:buChar char="○"/>
            </a:pPr>
            <a:r>
              <a:rPr lang="en-US" sz="1200">
                <a:latin typeface="Nunito SemiBold"/>
                <a:ea typeface="Nunito SemiBold"/>
                <a:cs typeface="Nunito SemiBold"/>
                <a:sym typeface="Nunito SemiBold"/>
              </a:rPr>
              <a:t>Table will be having all the information of promotion as well as promotion rewards</a:t>
            </a:r>
            <a:endParaRPr sz="1200">
              <a:latin typeface="Nunito SemiBold"/>
              <a:ea typeface="Nunito SemiBold"/>
              <a:cs typeface="Nunito SemiBold"/>
              <a:sym typeface="Nunito SemiBold"/>
            </a:endParaRPr>
          </a:p>
        </p:txBody>
      </p:sp>
      <p:sp>
        <p:nvSpPr>
          <p:cNvPr id="175" name="Google Shape;175;p20"/>
          <p:cNvSpPr/>
          <p:nvPr/>
        </p:nvSpPr>
        <p:spPr>
          <a:xfrm>
            <a:off x="966050" y="4544150"/>
            <a:ext cx="3171500" cy="1066075"/>
          </a:xfrm>
          <a:prstGeom prst="flowChartInternalStorage">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800">
                <a:latin typeface="Nunito"/>
                <a:ea typeface="Nunito"/>
                <a:cs typeface="Nunito"/>
                <a:sym typeface="Nunito"/>
              </a:rPr>
              <a:t>TableName: </a:t>
            </a:r>
            <a:r>
              <a:rPr b="1" lang="en-US" sz="800">
                <a:latin typeface="Nunito"/>
                <a:ea typeface="Nunito"/>
                <a:cs typeface="Nunito"/>
                <a:sym typeface="Nunito"/>
              </a:rPr>
              <a:t>promotion_reminder</a:t>
            </a:r>
            <a:endParaRPr sz="800">
              <a:latin typeface="Nunito"/>
              <a:ea typeface="Nunito"/>
              <a:cs typeface="Nunito"/>
              <a:sym typeface="Nunito"/>
            </a:endParaRPr>
          </a:p>
          <a:p>
            <a:pPr indent="0" lvl="0" marL="0" rtl="0" algn="l">
              <a:spcBef>
                <a:spcPts val="0"/>
              </a:spcBef>
              <a:spcAft>
                <a:spcPts val="0"/>
              </a:spcAft>
              <a:buNone/>
            </a:pPr>
            <a:r>
              <a:rPr lang="en-US" sz="800">
                <a:latin typeface="Nunito"/>
                <a:ea typeface="Nunito"/>
                <a:cs typeface="Nunito"/>
                <a:sym typeface="Nunito"/>
              </a:rPr>
              <a:t>promotion_id</a:t>
            </a:r>
            <a:endParaRPr sz="800">
              <a:latin typeface="Nunito"/>
              <a:ea typeface="Nunito"/>
              <a:cs typeface="Nunito"/>
              <a:sym typeface="Nunito"/>
            </a:endParaRPr>
          </a:p>
          <a:p>
            <a:pPr indent="0" lvl="0" marL="0" rtl="0" algn="l">
              <a:spcBef>
                <a:spcPts val="0"/>
              </a:spcBef>
              <a:spcAft>
                <a:spcPts val="0"/>
              </a:spcAft>
              <a:buNone/>
            </a:pPr>
            <a:r>
              <a:rPr lang="en-US" sz="800">
                <a:latin typeface="Nunito"/>
                <a:ea typeface="Nunito"/>
                <a:cs typeface="Nunito"/>
                <a:sym typeface="Nunito"/>
              </a:rPr>
              <a:t>sms_content</a:t>
            </a:r>
            <a:endParaRPr sz="800">
              <a:latin typeface="Nunito"/>
              <a:ea typeface="Nunito"/>
              <a:cs typeface="Nunito"/>
              <a:sym typeface="Nunito"/>
            </a:endParaRPr>
          </a:p>
          <a:p>
            <a:pPr indent="0" lvl="0" marL="0" rtl="0" algn="l">
              <a:spcBef>
                <a:spcPts val="0"/>
              </a:spcBef>
              <a:spcAft>
                <a:spcPts val="0"/>
              </a:spcAft>
              <a:buNone/>
            </a:pPr>
            <a:r>
              <a:rPr lang="en-US" sz="800">
                <a:latin typeface="Nunito"/>
                <a:ea typeface="Nunito"/>
                <a:cs typeface="Nunito"/>
                <a:sym typeface="Nunito"/>
              </a:rPr>
              <a:t>start_date_time</a:t>
            </a:r>
            <a:endParaRPr sz="800">
              <a:latin typeface="Nunito"/>
              <a:ea typeface="Nunito"/>
              <a:cs typeface="Nunito"/>
              <a:sym typeface="Nunito"/>
            </a:endParaRPr>
          </a:p>
          <a:p>
            <a:pPr indent="0" lvl="0" marL="0" rtl="0" algn="l">
              <a:spcBef>
                <a:spcPts val="0"/>
              </a:spcBef>
              <a:spcAft>
                <a:spcPts val="0"/>
              </a:spcAft>
              <a:buNone/>
            </a:pPr>
            <a:r>
              <a:t/>
            </a:r>
            <a:endParaRPr sz="800">
              <a:latin typeface="Nunito"/>
              <a:ea typeface="Nunito"/>
              <a:cs typeface="Nunito"/>
              <a:sym typeface="Nunito"/>
            </a:endParaRPr>
          </a:p>
        </p:txBody>
      </p:sp>
      <p:sp>
        <p:nvSpPr>
          <p:cNvPr id="176" name="Google Shape;176;p20"/>
          <p:cNvSpPr txBox="1"/>
          <p:nvPr/>
        </p:nvSpPr>
        <p:spPr>
          <a:xfrm>
            <a:off x="333375" y="3752738"/>
            <a:ext cx="3952800" cy="457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unito SemiBold"/>
              <a:buChar char="●"/>
            </a:pPr>
            <a:r>
              <a:rPr lang="en-US">
                <a:latin typeface="Nunito SemiBold"/>
                <a:ea typeface="Nunito SemiBold"/>
                <a:cs typeface="Nunito SemiBold"/>
                <a:sym typeface="Nunito SemiBold"/>
              </a:rPr>
              <a:t>promotion_reminder</a:t>
            </a:r>
            <a:endParaRPr>
              <a:latin typeface="Nunito SemiBold"/>
              <a:ea typeface="Nunito SemiBold"/>
              <a:cs typeface="Nunito SemiBold"/>
              <a:sym typeface="Nunito SemiBold"/>
            </a:endParaRPr>
          </a:p>
          <a:p>
            <a:pPr indent="-304800" lvl="1" marL="914400" rtl="0" algn="l">
              <a:spcBef>
                <a:spcPts val="0"/>
              </a:spcBef>
              <a:spcAft>
                <a:spcPts val="0"/>
              </a:spcAft>
              <a:buSzPts val="1200"/>
              <a:buFont typeface="Nunito SemiBold"/>
              <a:buChar char="○"/>
            </a:pPr>
            <a:r>
              <a:rPr lang="en-US" sz="1200">
                <a:latin typeface="Nunito SemiBold"/>
                <a:ea typeface="Nunito SemiBold"/>
                <a:cs typeface="Nunito SemiBold"/>
                <a:sym typeface="Nunito SemiBold"/>
              </a:rPr>
              <a:t>Information about reminder sms and mapping with promotion</a:t>
            </a:r>
            <a:endParaRPr sz="1200">
              <a:latin typeface="Nunito SemiBold"/>
              <a:ea typeface="Nunito SemiBold"/>
              <a:cs typeface="Nunito SemiBold"/>
              <a:sym typeface="Nunito SemiBold"/>
            </a:endParaRPr>
          </a:p>
        </p:txBody>
      </p:sp>
      <p:sp>
        <p:nvSpPr>
          <p:cNvPr id="177" name="Google Shape;177;p20"/>
          <p:cNvSpPr/>
          <p:nvPr/>
        </p:nvSpPr>
        <p:spPr>
          <a:xfrm>
            <a:off x="5943725" y="1614300"/>
            <a:ext cx="3171500" cy="1066075"/>
          </a:xfrm>
          <a:prstGeom prst="flowChartInternalStorage">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800">
                <a:latin typeface="Nunito"/>
                <a:ea typeface="Nunito"/>
                <a:cs typeface="Nunito"/>
                <a:sym typeface="Nunito"/>
              </a:rPr>
              <a:t>TableName: </a:t>
            </a:r>
            <a:r>
              <a:rPr b="1" lang="en-US" sz="800">
                <a:latin typeface="Nunito"/>
                <a:ea typeface="Nunito"/>
                <a:cs typeface="Nunito"/>
                <a:sym typeface="Nunito"/>
              </a:rPr>
              <a:t>promotion_eligibility</a:t>
            </a:r>
            <a:endParaRPr sz="800">
              <a:latin typeface="Nunito"/>
              <a:ea typeface="Nunito"/>
              <a:cs typeface="Nunito"/>
              <a:sym typeface="Nunito"/>
            </a:endParaRPr>
          </a:p>
          <a:p>
            <a:pPr indent="0" lvl="0" marL="0" rtl="0" algn="l">
              <a:spcBef>
                <a:spcPts val="0"/>
              </a:spcBef>
              <a:spcAft>
                <a:spcPts val="0"/>
              </a:spcAft>
              <a:buNone/>
            </a:pPr>
            <a:r>
              <a:rPr lang="en-US" sz="800">
                <a:latin typeface="Nunito"/>
                <a:ea typeface="Nunito"/>
                <a:cs typeface="Nunito"/>
                <a:sym typeface="Nunito"/>
              </a:rPr>
              <a:t>promotion_id</a:t>
            </a:r>
            <a:endParaRPr sz="800">
              <a:latin typeface="Nunito"/>
              <a:ea typeface="Nunito"/>
              <a:cs typeface="Nunito"/>
              <a:sym typeface="Nunito"/>
            </a:endParaRPr>
          </a:p>
          <a:p>
            <a:pPr indent="0" lvl="0" marL="0" rtl="0" algn="l">
              <a:spcBef>
                <a:spcPts val="0"/>
              </a:spcBef>
              <a:spcAft>
                <a:spcPts val="0"/>
              </a:spcAft>
              <a:buNone/>
            </a:pPr>
            <a:r>
              <a:rPr lang="en-US" sz="800">
                <a:latin typeface="Nunito"/>
                <a:ea typeface="Nunito"/>
                <a:cs typeface="Nunito"/>
                <a:sym typeface="Nunito"/>
              </a:rPr>
              <a:t>criteria_name (eg. order_platform)</a:t>
            </a:r>
            <a:endParaRPr sz="800">
              <a:latin typeface="Nunito"/>
              <a:ea typeface="Nunito"/>
              <a:cs typeface="Nunito"/>
              <a:sym typeface="Nunito"/>
            </a:endParaRPr>
          </a:p>
          <a:p>
            <a:pPr indent="0" lvl="0" marL="0" rtl="0" algn="l">
              <a:spcBef>
                <a:spcPts val="0"/>
              </a:spcBef>
              <a:spcAft>
                <a:spcPts val="0"/>
              </a:spcAft>
              <a:buNone/>
            </a:pPr>
            <a:r>
              <a:rPr lang="en-US" sz="800">
                <a:latin typeface="Nunito"/>
                <a:ea typeface="Nunito"/>
                <a:cs typeface="Nunito"/>
                <a:sym typeface="Nunito"/>
              </a:rPr>
              <a:t>operator (=)</a:t>
            </a:r>
            <a:endParaRPr sz="800">
              <a:latin typeface="Nunito"/>
              <a:ea typeface="Nunito"/>
              <a:cs typeface="Nunito"/>
              <a:sym typeface="Nunito"/>
            </a:endParaRPr>
          </a:p>
          <a:p>
            <a:pPr indent="0" lvl="0" marL="0" rtl="0" algn="l">
              <a:spcBef>
                <a:spcPts val="0"/>
              </a:spcBef>
              <a:spcAft>
                <a:spcPts val="0"/>
              </a:spcAft>
              <a:buNone/>
            </a:pPr>
            <a:r>
              <a:rPr lang="en-US" sz="800">
                <a:latin typeface="Nunito"/>
                <a:ea typeface="Nunito"/>
                <a:cs typeface="Nunito"/>
                <a:sym typeface="Nunito"/>
              </a:rPr>
              <a:t>field_value(eg. MyKOKO)</a:t>
            </a:r>
            <a:endParaRPr sz="800">
              <a:latin typeface="Nunito"/>
              <a:ea typeface="Nunito"/>
              <a:cs typeface="Nunito"/>
              <a:sym typeface="Nunito"/>
            </a:endParaRPr>
          </a:p>
          <a:p>
            <a:pPr indent="0" lvl="0" marL="0" rtl="0" algn="l">
              <a:spcBef>
                <a:spcPts val="0"/>
              </a:spcBef>
              <a:spcAft>
                <a:spcPts val="0"/>
              </a:spcAft>
              <a:buNone/>
            </a:pPr>
            <a:r>
              <a:rPr lang="en-US" sz="800">
                <a:latin typeface="Nunito"/>
                <a:ea typeface="Nunito"/>
                <a:cs typeface="Nunito"/>
                <a:sym typeface="Nunito"/>
              </a:rPr>
              <a:t>criteria_type (e.g. ALL/ANY)</a:t>
            </a:r>
            <a:endParaRPr sz="800">
              <a:latin typeface="Nunito"/>
              <a:ea typeface="Nunito"/>
              <a:cs typeface="Nunito"/>
              <a:sym typeface="Nunito"/>
            </a:endParaRPr>
          </a:p>
        </p:txBody>
      </p:sp>
      <p:sp>
        <p:nvSpPr>
          <p:cNvPr id="178" name="Google Shape;178;p20"/>
          <p:cNvSpPr txBox="1"/>
          <p:nvPr/>
        </p:nvSpPr>
        <p:spPr>
          <a:xfrm>
            <a:off x="5553075" y="1041963"/>
            <a:ext cx="3952800" cy="457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unito SemiBold"/>
              <a:buChar char="●"/>
            </a:pPr>
            <a:r>
              <a:rPr lang="en-US">
                <a:latin typeface="Nunito SemiBold"/>
                <a:ea typeface="Nunito SemiBold"/>
                <a:cs typeface="Nunito SemiBold"/>
                <a:sym typeface="Nunito SemiBold"/>
              </a:rPr>
              <a:t>promotion_eligibilty</a:t>
            </a:r>
            <a:endParaRPr>
              <a:latin typeface="Nunito SemiBold"/>
              <a:ea typeface="Nunito SemiBold"/>
              <a:cs typeface="Nunito SemiBold"/>
              <a:sym typeface="Nunito SemiBold"/>
            </a:endParaRPr>
          </a:p>
          <a:p>
            <a:pPr indent="-304800" lvl="1" marL="914400" rtl="0" algn="l">
              <a:spcBef>
                <a:spcPts val="0"/>
              </a:spcBef>
              <a:spcAft>
                <a:spcPts val="0"/>
              </a:spcAft>
              <a:buSzPts val="1200"/>
              <a:buFont typeface="Nunito SemiBold"/>
              <a:buChar char="○"/>
            </a:pPr>
            <a:r>
              <a:rPr lang="en-US" sz="1200">
                <a:latin typeface="Nunito SemiBold"/>
                <a:ea typeface="Nunito SemiBold"/>
                <a:cs typeface="Nunito SemiBold"/>
                <a:sym typeface="Nunito SemiBold"/>
              </a:rPr>
              <a:t>Information about eligibility of promotion</a:t>
            </a:r>
            <a:endParaRPr sz="1200">
              <a:latin typeface="Nunito SemiBold"/>
              <a:ea typeface="Nunito SemiBold"/>
              <a:cs typeface="Nunito SemiBold"/>
              <a:sym typeface="Nunito SemiBold"/>
            </a:endParaRPr>
          </a:p>
        </p:txBody>
      </p:sp>
      <p:sp>
        <p:nvSpPr>
          <p:cNvPr id="179" name="Google Shape;179;p20"/>
          <p:cNvSpPr/>
          <p:nvPr/>
        </p:nvSpPr>
        <p:spPr>
          <a:xfrm>
            <a:off x="5943725" y="3478075"/>
            <a:ext cx="3171500" cy="1066075"/>
          </a:xfrm>
          <a:prstGeom prst="flowChartInternalStorage">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800">
                <a:latin typeface="Nunito"/>
                <a:ea typeface="Nunito"/>
                <a:cs typeface="Nunito"/>
                <a:sym typeface="Nunito"/>
              </a:rPr>
              <a:t>TableName: </a:t>
            </a:r>
            <a:r>
              <a:rPr b="1" lang="en-US" sz="800">
                <a:latin typeface="Nunito"/>
                <a:ea typeface="Nunito"/>
                <a:cs typeface="Nunito"/>
                <a:sym typeface="Nunito"/>
              </a:rPr>
              <a:t>promotion_action</a:t>
            </a:r>
            <a:endParaRPr sz="800">
              <a:latin typeface="Nunito"/>
              <a:ea typeface="Nunito"/>
              <a:cs typeface="Nunito"/>
              <a:sym typeface="Nunito"/>
            </a:endParaRPr>
          </a:p>
          <a:p>
            <a:pPr indent="0" lvl="0" marL="0" rtl="0" algn="l">
              <a:spcBef>
                <a:spcPts val="0"/>
              </a:spcBef>
              <a:spcAft>
                <a:spcPts val="0"/>
              </a:spcAft>
              <a:buNone/>
            </a:pPr>
            <a:r>
              <a:rPr lang="en-US" sz="800">
                <a:latin typeface="Nunito"/>
                <a:ea typeface="Nunito"/>
                <a:cs typeface="Nunito"/>
                <a:sym typeface="Nunito"/>
              </a:rPr>
              <a:t>promotion_id</a:t>
            </a:r>
            <a:endParaRPr sz="800">
              <a:latin typeface="Nunito"/>
              <a:ea typeface="Nunito"/>
              <a:cs typeface="Nunito"/>
              <a:sym typeface="Nunito"/>
            </a:endParaRPr>
          </a:p>
          <a:p>
            <a:pPr indent="0" lvl="0" marL="0" rtl="0" algn="l">
              <a:spcBef>
                <a:spcPts val="0"/>
              </a:spcBef>
              <a:spcAft>
                <a:spcPts val="0"/>
              </a:spcAft>
              <a:buNone/>
            </a:pPr>
            <a:r>
              <a:rPr lang="en-US" sz="800">
                <a:latin typeface="Nunito"/>
                <a:ea typeface="Nunito"/>
                <a:cs typeface="Nunito"/>
                <a:sym typeface="Nunito"/>
              </a:rPr>
              <a:t>action_type (e.g. TOPUP)</a:t>
            </a:r>
            <a:endParaRPr sz="800">
              <a:latin typeface="Nunito"/>
              <a:ea typeface="Nunito"/>
              <a:cs typeface="Nunito"/>
              <a:sym typeface="Nunito"/>
            </a:endParaRPr>
          </a:p>
          <a:p>
            <a:pPr indent="0" lvl="0" marL="0" rtl="0" algn="l">
              <a:spcBef>
                <a:spcPts val="0"/>
              </a:spcBef>
              <a:spcAft>
                <a:spcPts val="0"/>
              </a:spcAft>
              <a:buNone/>
            </a:pPr>
            <a:r>
              <a:rPr lang="en-US" sz="800">
                <a:latin typeface="Nunito"/>
                <a:ea typeface="Nunito"/>
                <a:cs typeface="Nunito"/>
                <a:sym typeface="Nunito"/>
              </a:rPr>
              <a:t>is_condition_check</a:t>
            </a:r>
            <a:endParaRPr sz="800">
              <a:latin typeface="Nunito"/>
              <a:ea typeface="Nunito"/>
              <a:cs typeface="Nunito"/>
              <a:sym typeface="Nunito"/>
            </a:endParaRPr>
          </a:p>
          <a:p>
            <a:pPr indent="0" lvl="0" marL="0" rtl="0" algn="l">
              <a:spcBef>
                <a:spcPts val="0"/>
              </a:spcBef>
              <a:spcAft>
                <a:spcPts val="0"/>
              </a:spcAft>
              <a:buNone/>
            </a:pPr>
            <a:r>
              <a:rPr lang="en-US" sz="800">
                <a:latin typeface="Nunito"/>
                <a:ea typeface="Nunito"/>
                <a:cs typeface="Nunito"/>
                <a:sym typeface="Nunito"/>
              </a:rPr>
              <a:t>condition_operator (e.g. =)</a:t>
            </a:r>
            <a:endParaRPr sz="800">
              <a:latin typeface="Nunito"/>
              <a:ea typeface="Nunito"/>
              <a:cs typeface="Nunito"/>
              <a:sym typeface="Nunito"/>
            </a:endParaRPr>
          </a:p>
          <a:p>
            <a:pPr indent="0" lvl="0" marL="0" rtl="0" algn="l">
              <a:spcBef>
                <a:spcPts val="0"/>
              </a:spcBef>
              <a:spcAft>
                <a:spcPts val="0"/>
              </a:spcAft>
              <a:buNone/>
            </a:pPr>
            <a:r>
              <a:rPr lang="en-US" sz="800">
                <a:latin typeface="Nunito"/>
                <a:ea typeface="Nunito"/>
                <a:cs typeface="Nunito"/>
                <a:sym typeface="Nunito"/>
              </a:rPr>
              <a:t>condition_value</a:t>
            </a:r>
            <a:endParaRPr sz="800">
              <a:latin typeface="Nunito"/>
              <a:ea typeface="Nunito"/>
              <a:cs typeface="Nunito"/>
              <a:sym typeface="Nunito"/>
            </a:endParaRPr>
          </a:p>
        </p:txBody>
      </p:sp>
      <p:sp>
        <p:nvSpPr>
          <p:cNvPr id="180" name="Google Shape;180;p20"/>
          <p:cNvSpPr txBox="1"/>
          <p:nvPr/>
        </p:nvSpPr>
        <p:spPr>
          <a:xfrm>
            <a:off x="5553075" y="2905738"/>
            <a:ext cx="3952800" cy="457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unito SemiBold"/>
              <a:buChar char="●"/>
            </a:pPr>
            <a:r>
              <a:rPr lang="en-US">
                <a:latin typeface="Nunito SemiBold"/>
                <a:ea typeface="Nunito SemiBold"/>
                <a:cs typeface="Nunito SemiBold"/>
                <a:sym typeface="Nunito SemiBold"/>
              </a:rPr>
              <a:t>promotion_action</a:t>
            </a:r>
            <a:endParaRPr>
              <a:latin typeface="Nunito SemiBold"/>
              <a:ea typeface="Nunito SemiBold"/>
              <a:cs typeface="Nunito SemiBold"/>
              <a:sym typeface="Nunito SemiBold"/>
            </a:endParaRPr>
          </a:p>
          <a:p>
            <a:pPr indent="-304800" lvl="1" marL="914400" rtl="0" algn="l">
              <a:spcBef>
                <a:spcPts val="0"/>
              </a:spcBef>
              <a:spcAft>
                <a:spcPts val="0"/>
              </a:spcAft>
              <a:buSzPts val="1200"/>
              <a:buFont typeface="Nunito SemiBold"/>
              <a:buChar char="○"/>
            </a:pPr>
            <a:r>
              <a:rPr lang="en-US" sz="1200">
                <a:latin typeface="Nunito SemiBold"/>
                <a:ea typeface="Nunito SemiBold"/>
                <a:cs typeface="Nunito SemiBold"/>
                <a:sym typeface="Nunito SemiBold"/>
              </a:rPr>
              <a:t>Information about promotion action type</a:t>
            </a:r>
            <a:endParaRPr sz="1200">
              <a:latin typeface="Nunito SemiBold"/>
              <a:ea typeface="Nunito SemiBold"/>
              <a:cs typeface="Nunito SemiBold"/>
              <a:sym typeface="Nunito SemiBold"/>
            </a:endParaRPr>
          </a:p>
        </p:txBody>
      </p:sp>
      <p:sp>
        <p:nvSpPr>
          <p:cNvPr id="181" name="Google Shape;181;p20"/>
          <p:cNvSpPr/>
          <p:nvPr/>
        </p:nvSpPr>
        <p:spPr>
          <a:xfrm>
            <a:off x="5943725" y="5341850"/>
            <a:ext cx="3295525" cy="1066075"/>
          </a:xfrm>
          <a:prstGeom prst="flowChartInternalStorage">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800">
                <a:latin typeface="Nunito"/>
                <a:ea typeface="Nunito"/>
                <a:cs typeface="Nunito"/>
                <a:sym typeface="Nunito"/>
              </a:rPr>
              <a:t>TableName: </a:t>
            </a:r>
            <a:r>
              <a:rPr b="1" lang="en-US" sz="800">
                <a:latin typeface="Nunito"/>
                <a:ea typeface="Nunito"/>
                <a:cs typeface="Nunito"/>
                <a:sym typeface="Nunito"/>
              </a:rPr>
              <a:t>promotion_user_availed</a:t>
            </a:r>
            <a:endParaRPr sz="800">
              <a:latin typeface="Nunito"/>
              <a:ea typeface="Nunito"/>
              <a:cs typeface="Nunito"/>
              <a:sym typeface="Nunito"/>
            </a:endParaRPr>
          </a:p>
          <a:p>
            <a:pPr indent="0" lvl="0" marL="0" rtl="0" algn="l">
              <a:spcBef>
                <a:spcPts val="0"/>
              </a:spcBef>
              <a:spcAft>
                <a:spcPts val="0"/>
              </a:spcAft>
              <a:buNone/>
            </a:pPr>
            <a:r>
              <a:rPr lang="en-US" sz="800">
                <a:latin typeface="Nunito"/>
                <a:ea typeface="Nunito"/>
                <a:cs typeface="Nunito"/>
                <a:sym typeface="Nunito"/>
              </a:rPr>
              <a:t>customer_id</a:t>
            </a:r>
            <a:endParaRPr sz="800">
              <a:latin typeface="Nunito"/>
              <a:ea typeface="Nunito"/>
              <a:cs typeface="Nunito"/>
              <a:sym typeface="Nunito"/>
            </a:endParaRPr>
          </a:p>
          <a:p>
            <a:pPr indent="0" lvl="0" marL="0" rtl="0" algn="l">
              <a:spcBef>
                <a:spcPts val="0"/>
              </a:spcBef>
              <a:spcAft>
                <a:spcPts val="0"/>
              </a:spcAft>
              <a:buNone/>
            </a:pPr>
            <a:r>
              <a:rPr lang="en-US" sz="800">
                <a:latin typeface="Nunito"/>
                <a:ea typeface="Nunito"/>
                <a:cs typeface="Nunito"/>
                <a:sym typeface="Nunito"/>
              </a:rPr>
              <a:t>promotion_id</a:t>
            </a:r>
            <a:endParaRPr sz="800">
              <a:latin typeface="Nunito"/>
              <a:ea typeface="Nunito"/>
              <a:cs typeface="Nunito"/>
              <a:sym typeface="Nunito"/>
            </a:endParaRPr>
          </a:p>
        </p:txBody>
      </p:sp>
      <p:sp>
        <p:nvSpPr>
          <p:cNvPr id="182" name="Google Shape;182;p20"/>
          <p:cNvSpPr txBox="1"/>
          <p:nvPr/>
        </p:nvSpPr>
        <p:spPr>
          <a:xfrm>
            <a:off x="5553075" y="4659263"/>
            <a:ext cx="3952800" cy="457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unito SemiBold"/>
              <a:buChar char="●"/>
            </a:pPr>
            <a:r>
              <a:rPr lang="en-US">
                <a:latin typeface="Nunito SemiBold"/>
                <a:ea typeface="Nunito SemiBold"/>
                <a:cs typeface="Nunito SemiBold"/>
                <a:sym typeface="Nunito SemiBold"/>
              </a:rPr>
              <a:t>promotion_user_availed</a:t>
            </a:r>
            <a:endParaRPr>
              <a:latin typeface="Nunito SemiBold"/>
              <a:ea typeface="Nunito SemiBold"/>
              <a:cs typeface="Nunito SemiBold"/>
              <a:sym typeface="Nunito SemiBold"/>
            </a:endParaRPr>
          </a:p>
          <a:p>
            <a:pPr indent="-304800" lvl="1" marL="914400" rtl="0" algn="l">
              <a:spcBef>
                <a:spcPts val="0"/>
              </a:spcBef>
              <a:spcAft>
                <a:spcPts val="0"/>
              </a:spcAft>
              <a:buSzPts val="1200"/>
              <a:buFont typeface="Nunito SemiBold"/>
              <a:buChar char="○"/>
            </a:pPr>
            <a:r>
              <a:rPr lang="en-US" sz="1200">
                <a:latin typeface="Nunito SemiBold"/>
                <a:ea typeface="Nunito SemiBold"/>
                <a:cs typeface="Nunito SemiBold"/>
                <a:sym typeface="Nunito SemiBold"/>
              </a:rPr>
              <a:t>customer mapping with promotion who has already availed a promotion</a:t>
            </a:r>
            <a:endParaRPr sz="1200">
              <a:latin typeface="Nunito SemiBold"/>
              <a:ea typeface="Nunito SemiBold"/>
              <a:cs typeface="Nunito SemiBold"/>
              <a:sym typeface="Nunito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21"/>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188" name="Google Shape;188;p21"/>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Create Promotion</a:t>
            </a:r>
            <a:endParaRPr/>
          </a:p>
        </p:txBody>
      </p:sp>
      <p:sp>
        <p:nvSpPr>
          <p:cNvPr id="189" name="Google Shape;189;p21"/>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190" name="Google Shape;190;p21"/>
          <p:cNvSpPr/>
          <p:nvPr/>
        </p:nvSpPr>
        <p:spPr>
          <a:xfrm>
            <a:off x="182250" y="3424825"/>
            <a:ext cx="11827500" cy="2905500"/>
          </a:xfrm>
          <a:prstGeom prst="rect">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1"/>
          <p:cNvSpPr txBox="1"/>
          <p:nvPr/>
        </p:nvSpPr>
        <p:spPr>
          <a:xfrm>
            <a:off x="3711763" y="3424825"/>
            <a:ext cx="1028700" cy="8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latin typeface="Nunito SemiBold"/>
              <a:ea typeface="Nunito SemiBold"/>
              <a:cs typeface="Nunito SemiBold"/>
              <a:sym typeface="Nunito SemiBold"/>
            </a:endParaRPr>
          </a:p>
        </p:txBody>
      </p:sp>
      <p:sp>
        <p:nvSpPr>
          <p:cNvPr id="192" name="Google Shape;192;p21"/>
          <p:cNvSpPr/>
          <p:nvPr/>
        </p:nvSpPr>
        <p:spPr>
          <a:xfrm>
            <a:off x="731236" y="3563875"/>
            <a:ext cx="1735500" cy="914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000">
                <a:solidFill>
                  <a:schemeClr val="dk1"/>
                </a:solidFill>
                <a:latin typeface="Nunito SemiBold"/>
                <a:ea typeface="Nunito SemiBold"/>
                <a:cs typeface="Nunito SemiBold"/>
                <a:sym typeface="Nunito SemiBold"/>
              </a:rPr>
              <a:t>KOKOAdmin with Create Permission of Campaign will able to create campaign</a:t>
            </a:r>
            <a:endParaRPr sz="1000">
              <a:solidFill>
                <a:schemeClr val="dk1"/>
              </a:solidFill>
              <a:latin typeface="Nunito SemiBold"/>
              <a:ea typeface="Nunito SemiBold"/>
              <a:cs typeface="Nunito SemiBold"/>
              <a:sym typeface="Nunito SemiBold"/>
            </a:endParaRPr>
          </a:p>
        </p:txBody>
      </p:sp>
      <p:sp>
        <p:nvSpPr>
          <p:cNvPr id="193" name="Google Shape;193;p21"/>
          <p:cNvSpPr txBox="1"/>
          <p:nvPr/>
        </p:nvSpPr>
        <p:spPr>
          <a:xfrm>
            <a:off x="182250" y="919750"/>
            <a:ext cx="11827500" cy="15909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SzPts val="1000"/>
              <a:buFont typeface="Nunito SemiBold"/>
              <a:buAutoNum type="arabicPeriod"/>
            </a:pPr>
            <a:r>
              <a:rPr lang="en-US" sz="1000">
                <a:latin typeface="Nunito SemiBold"/>
                <a:ea typeface="Nunito SemiBold"/>
                <a:cs typeface="Nunito SemiBold"/>
                <a:sym typeface="Nunito SemiBold"/>
              </a:rPr>
              <a:t>Create Campaign will be visible to KOKO Admin with create campaign permission</a:t>
            </a:r>
            <a:endParaRPr sz="1000">
              <a:latin typeface="Nunito SemiBold"/>
              <a:ea typeface="Nunito SemiBold"/>
              <a:cs typeface="Nunito SemiBold"/>
              <a:sym typeface="Nunito SemiBold"/>
            </a:endParaRPr>
          </a:p>
          <a:p>
            <a:pPr indent="-292100" lvl="0" marL="457200" rtl="0" algn="l">
              <a:spcBef>
                <a:spcPts val="0"/>
              </a:spcBef>
              <a:spcAft>
                <a:spcPts val="0"/>
              </a:spcAft>
              <a:buSzPts val="1000"/>
              <a:buFont typeface="Nunito SemiBold"/>
              <a:buAutoNum type="arabicPeriod"/>
            </a:pPr>
            <a:r>
              <a:rPr lang="en-US" sz="1000">
                <a:latin typeface="Nunito SemiBold"/>
                <a:ea typeface="Nunito SemiBold"/>
                <a:cs typeface="Nunito SemiBold"/>
                <a:sym typeface="Nunito SemiBold"/>
              </a:rPr>
              <a:t>KOKO Admin will go to create campaign section and fill all relevant details</a:t>
            </a:r>
            <a:endParaRPr sz="1000">
              <a:latin typeface="Nunito SemiBold"/>
              <a:ea typeface="Nunito SemiBold"/>
              <a:cs typeface="Nunito SemiBold"/>
              <a:sym typeface="Nunito SemiBold"/>
            </a:endParaRPr>
          </a:p>
          <a:p>
            <a:pPr indent="-292100" lvl="1" marL="914400" rtl="0" algn="l">
              <a:spcBef>
                <a:spcPts val="0"/>
              </a:spcBef>
              <a:spcAft>
                <a:spcPts val="0"/>
              </a:spcAft>
              <a:buSzPts val="1000"/>
              <a:buFont typeface="Nunito SemiBold"/>
              <a:buAutoNum type="alphaLcPeriod"/>
            </a:pPr>
            <a:r>
              <a:rPr lang="en-US" sz="1000">
                <a:latin typeface="Nunito SemiBold"/>
                <a:ea typeface="Nunito SemiBold"/>
                <a:cs typeface="Nunito SemiBold"/>
                <a:sym typeface="Nunito SemiBold"/>
              </a:rPr>
              <a:t>Promotion details</a:t>
            </a:r>
            <a:endParaRPr sz="1000">
              <a:latin typeface="Nunito SemiBold"/>
              <a:ea typeface="Nunito SemiBold"/>
              <a:cs typeface="Nunito SemiBold"/>
              <a:sym typeface="Nunito SemiBold"/>
            </a:endParaRPr>
          </a:p>
          <a:p>
            <a:pPr indent="-292100" lvl="1" marL="914400" rtl="0" algn="l">
              <a:spcBef>
                <a:spcPts val="0"/>
              </a:spcBef>
              <a:spcAft>
                <a:spcPts val="0"/>
              </a:spcAft>
              <a:buSzPts val="1000"/>
              <a:buFont typeface="Nunito SemiBold"/>
              <a:buAutoNum type="alphaLcPeriod"/>
            </a:pPr>
            <a:r>
              <a:rPr lang="en-US" sz="1000">
                <a:latin typeface="Nunito SemiBold"/>
                <a:ea typeface="Nunito SemiBold"/>
                <a:cs typeface="Nunito SemiBold"/>
                <a:sym typeface="Nunito SemiBold"/>
              </a:rPr>
              <a:t>SMS details</a:t>
            </a:r>
            <a:endParaRPr sz="1000">
              <a:latin typeface="Nunito SemiBold"/>
              <a:ea typeface="Nunito SemiBold"/>
              <a:cs typeface="Nunito SemiBold"/>
              <a:sym typeface="Nunito SemiBold"/>
            </a:endParaRPr>
          </a:p>
          <a:p>
            <a:pPr indent="-292100" lvl="1" marL="914400" rtl="0" algn="l">
              <a:spcBef>
                <a:spcPts val="0"/>
              </a:spcBef>
              <a:spcAft>
                <a:spcPts val="0"/>
              </a:spcAft>
              <a:buSzPts val="1000"/>
              <a:buFont typeface="Nunito SemiBold"/>
              <a:buAutoNum type="alphaLcPeriod"/>
            </a:pPr>
            <a:r>
              <a:rPr lang="en-US" sz="1000">
                <a:latin typeface="Nunito SemiBold"/>
                <a:ea typeface="Nunito SemiBold"/>
                <a:cs typeface="Nunito SemiBold"/>
                <a:sym typeface="Nunito SemiBold"/>
              </a:rPr>
              <a:t>set </a:t>
            </a:r>
            <a:r>
              <a:rPr lang="en-US" sz="1000">
                <a:latin typeface="Nunito SemiBold"/>
                <a:ea typeface="Nunito SemiBold"/>
                <a:cs typeface="Nunito SemiBold"/>
                <a:sym typeface="Nunito SemiBold"/>
              </a:rPr>
              <a:t>eligibility</a:t>
            </a:r>
            <a:r>
              <a:rPr lang="en-US" sz="1000">
                <a:latin typeface="Nunito SemiBold"/>
                <a:ea typeface="Nunito SemiBold"/>
                <a:cs typeface="Nunito SemiBold"/>
                <a:sym typeface="Nunito SemiBold"/>
              </a:rPr>
              <a:t> criteria</a:t>
            </a:r>
            <a:endParaRPr sz="1000">
              <a:latin typeface="Nunito SemiBold"/>
              <a:ea typeface="Nunito SemiBold"/>
              <a:cs typeface="Nunito SemiBold"/>
              <a:sym typeface="Nunito SemiBold"/>
            </a:endParaRPr>
          </a:p>
          <a:p>
            <a:pPr indent="-292100" lvl="0" marL="457200" rtl="0" algn="l">
              <a:spcBef>
                <a:spcPts val="0"/>
              </a:spcBef>
              <a:spcAft>
                <a:spcPts val="0"/>
              </a:spcAft>
              <a:buSzPts val="1000"/>
              <a:buFont typeface="Nunito SemiBold"/>
              <a:buAutoNum type="arabicPeriod"/>
            </a:pPr>
            <a:r>
              <a:rPr lang="en-US" sz="1000">
                <a:latin typeface="Nunito SemiBold"/>
                <a:ea typeface="Nunito SemiBold"/>
                <a:cs typeface="Nunito SemiBold"/>
                <a:sym typeface="Nunito SemiBold"/>
              </a:rPr>
              <a:t>KOKOAdmin can download the eligible customer csv </a:t>
            </a:r>
            <a:endParaRPr sz="1000">
              <a:latin typeface="Nunito SemiBold"/>
              <a:ea typeface="Nunito SemiBold"/>
              <a:cs typeface="Nunito SemiBold"/>
              <a:sym typeface="Nunito SemiBold"/>
            </a:endParaRPr>
          </a:p>
          <a:p>
            <a:pPr indent="-292100" lvl="1" marL="914400" rtl="0" algn="l">
              <a:spcBef>
                <a:spcPts val="0"/>
              </a:spcBef>
              <a:spcAft>
                <a:spcPts val="0"/>
              </a:spcAft>
              <a:buSzPts val="1000"/>
              <a:buFont typeface="Nunito SemiBold"/>
              <a:buAutoNum type="alphaLcPeriod"/>
            </a:pPr>
            <a:r>
              <a:rPr lang="en-US" sz="1000">
                <a:latin typeface="Nunito SemiBold"/>
                <a:ea typeface="Nunito SemiBold"/>
                <a:cs typeface="Nunito SemiBold"/>
                <a:sym typeface="Nunito SemiBold"/>
              </a:rPr>
              <a:t>Columns would be Column A of the </a:t>
            </a:r>
            <a:r>
              <a:rPr lang="en-US" sz="1000" u="sng">
                <a:solidFill>
                  <a:schemeClr val="hlink"/>
                </a:solidFill>
                <a:latin typeface="Nunito SemiBold"/>
                <a:ea typeface="Nunito SemiBold"/>
                <a:cs typeface="Nunito SemiBold"/>
                <a:sym typeface="Nunito SemiBold"/>
                <a:hlinkClick r:id="rId4"/>
              </a:rPr>
              <a:t>spreadsheet</a:t>
            </a:r>
            <a:endParaRPr sz="1000">
              <a:latin typeface="Nunito SemiBold"/>
              <a:ea typeface="Nunito SemiBold"/>
              <a:cs typeface="Nunito SemiBold"/>
              <a:sym typeface="Nunito SemiBold"/>
            </a:endParaRPr>
          </a:p>
          <a:p>
            <a:pPr indent="-292100" lvl="1" marL="914400" rtl="0" algn="l">
              <a:spcBef>
                <a:spcPts val="0"/>
              </a:spcBef>
              <a:spcAft>
                <a:spcPts val="0"/>
              </a:spcAft>
              <a:buSzPts val="1000"/>
              <a:buFont typeface="Nunito SemiBold"/>
              <a:buAutoNum type="alphaLcPeriod"/>
            </a:pPr>
            <a:r>
              <a:rPr lang="en-US" sz="1000">
                <a:latin typeface="Nunito SemiBold"/>
                <a:ea typeface="Nunito SemiBold"/>
                <a:cs typeface="Nunito SemiBold"/>
                <a:sym typeface="Nunito SemiBold"/>
              </a:rPr>
              <a:t>Rows can limit to 200</a:t>
            </a:r>
            <a:endParaRPr sz="1000">
              <a:latin typeface="Nunito SemiBold"/>
              <a:ea typeface="Nunito SemiBold"/>
              <a:cs typeface="Nunito SemiBold"/>
              <a:sym typeface="Nunito SemiBold"/>
            </a:endParaRPr>
          </a:p>
          <a:p>
            <a:pPr indent="-292100" lvl="0" marL="457200" rtl="0" algn="l">
              <a:spcBef>
                <a:spcPts val="0"/>
              </a:spcBef>
              <a:spcAft>
                <a:spcPts val="0"/>
              </a:spcAft>
              <a:buSzPts val="1000"/>
              <a:buFont typeface="Nunito SemiBold"/>
              <a:buAutoNum type="arabicPeriod"/>
            </a:pPr>
            <a:r>
              <a:rPr lang="en-US" sz="1000">
                <a:latin typeface="Nunito SemiBold"/>
                <a:ea typeface="Nunito SemiBold"/>
                <a:cs typeface="Nunito SemiBold"/>
                <a:sym typeface="Nunito SemiBold"/>
              </a:rPr>
              <a:t>Set reward and customer action details and once all the details are filled in click on Run Promo Button. It will do following actions</a:t>
            </a:r>
            <a:endParaRPr sz="1000">
              <a:latin typeface="Nunito SemiBold"/>
              <a:ea typeface="Nunito SemiBold"/>
              <a:cs typeface="Nunito SemiBold"/>
              <a:sym typeface="Nunito SemiBold"/>
            </a:endParaRPr>
          </a:p>
          <a:p>
            <a:pPr indent="-292100" lvl="1" marL="914400" rtl="0" algn="l">
              <a:spcBef>
                <a:spcPts val="0"/>
              </a:spcBef>
              <a:spcAft>
                <a:spcPts val="0"/>
              </a:spcAft>
              <a:buSzPts val="1000"/>
              <a:buFont typeface="Nunito SemiBold"/>
              <a:buAutoNum type="alphaLcPeriod"/>
            </a:pPr>
            <a:r>
              <a:rPr lang="en-US" sz="1000">
                <a:latin typeface="Nunito SemiBold"/>
                <a:ea typeface="Nunito SemiBold"/>
                <a:cs typeface="Nunito SemiBold"/>
                <a:sym typeface="Nunito SemiBold"/>
              </a:rPr>
              <a:t>Change the screen to List view page</a:t>
            </a:r>
            <a:endParaRPr sz="1000">
              <a:latin typeface="Nunito SemiBold"/>
              <a:ea typeface="Nunito SemiBold"/>
              <a:cs typeface="Nunito SemiBold"/>
              <a:sym typeface="Nunito SemiBold"/>
            </a:endParaRPr>
          </a:p>
          <a:p>
            <a:pPr indent="-292100" lvl="1" marL="914400" rtl="0" algn="l">
              <a:spcBef>
                <a:spcPts val="0"/>
              </a:spcBef>
              <a:spcAft>
                <a:spcPts val="0"/>
              </a:spcAft>
              <a:buSzPts val="1000"/>
              <a:buFont typeface="Nunito SemiBold"/>
              <a:buAutoNum type="alphaLcPeriod"/>
            </a:pPr>
            <a:r>
              <a:rPr lang="en-US" sz="1000">
                <a:latin typeface="Nunito SemiBold"/>
                <a:ea typeface="Nunito SemiBold"/>
                <a:cs typeface="Nunito SemiBold"/>
                <a:sym typeface="Nunito SemiBold"/>
              </a:rPr>
              <a:t>create entry in promotion table with all the details</a:t>
            </a:r>
            <a:endParaRPr sz="1000">
              <a:latin typeface="Nunito SemiBold"/>
              <a:ea typeface="Nunito SemiBold"/>
              <a:cs typeface="Nunito SemiBold"/>
              <a:sym typeface="Nunito SemiBold"/>
            </a:endParaRPr>
          </a:p>
          <a:p>
            <a:pPr indent="-292100" lvl="1" marL="914400" rtl="0" algn="l">
              <a:spcBef>
                <a:spcPts val="0"/>
              </a:spcBef>
              <a:spcAft>
                <a:spcPts val="0"/>
              </a:spcAft>
              <a:buSzPts val="1000"/>
              <a:buFont typeface="Nunito SemiBold"/>
              <a:buAutoNum type="alphaLcPeriod"/>
            </a:pPr>
            <a:r>
              <a:rPr lang="en-US" sz="1000">
                <a:latin typeface="Nunito SemiBold"/>
                <a:ea typeface="Nunito SemiBold"/>
                <a:cs typeface="Nunito SemiBold"/>
                <a:sym typeface="Nunito SemiBold"/>
              </a:rPr>
              <a:t>create entry in promotion_reminder table and map with promotion table</a:t>
            </a:r>
            <a:endParaRPr sz="1000">
              <a:latin typeface="Nunito SemiBold"/>
              <a:ea typeface="Nunito SemiBold"/>
              <a:cs typeface="Nunito SemiBold"/>
              <a:sym typeface="Nunito SemiBold"/>
            </a:endParaRPr>
          </a:p>
          <a:p>
            <a:pPr indent="-292100" lvl="1" marL="914400" rtl="0" algn="l">
              <a:spcBef>
                <a:spcPts val="0"/>
              </a:spcBef>
              <a:spcAft>
                <a:spcPts val="0"/>
              </a:spcAft>
              <a:buSzPts val="1000"/>
              <a:buFont typeface="Nunito SemiBold"/>
              <a:buAutoNum type="alphaLcPeriod"/>
            </a:pPr>
            <a:r>
              <a:rPr lang="en-US" sz="1000">
                <a:latin typeface="Nunito SemiBold"/>
                <a:ea typeface="Nunito SemiBold"/>
                <a:cs typeface="Nunito SemiBold"/>
                <a:sym typeface="Nunito SemiBold"/>
              </a:rPr>
              <a:t>create entry in promotion_elibility table and map it with promotion table</a:t>
            </a:r>
            <a:endParaRPr sz="1000">
              <a:latin typeface="Nunito SemiBold"/>
              <a:ea typeface="Nunito SemiBold"/>
              <a:cs typeface="Nunito SemiBold"/>
              <a:sym typeface="Nunito SemiBold"/>
            </a:endParaRPr>
          </a:p>
          <a:p>
            <a:pPr indent="-292100" lvl="1" marL="914400" rtl="0" algn="l">
              <a:spcBef>
                <a:spcPts val="0"/>
              </a:spcBef>
              <a:spcAft>
                <a:spcPts val="0"/>
              </a:spcAft>
              <a:buSzPts val="1000"/>
              <a:buFont typeface="Nunito SemiBold"/>
              <a:buAutoNum type="alphaLcPeriod"/>
            </a:pPr>
            <a:r>
              <a:rPr lang="en-US" sz="1000">
                <a:latin typeface="Nunito SemiBold"/>
                <a:ea typeface="Nunito SemiBold"/>
                <a:cs typeface="Nunito SemiBold"/>
                <a:sym typeface="Nunito SemiBold"/>
              </a:rPr>
              <a:t>Create entry in promotion_action table and map it with promotion table</a:t>
            </a:r>
            <a:endParaRPr sz="1000">
              <a:latin typeface="Nunito SemiBold"/>
              <a:ea typeface="Nunito SemiBold"/>
              <a:cs typeface="Nunito SemiBold"/>
              <a:sym typeface="Nunito SemiBold"/>
            </a:endParaRPr>
          </a:p>
          <a:p>
            <a:pPr indent="-292100" lvl="1" marL="914400" rtl="0" algn="l">
              <a:spcBef>
                <a:spcPts val="0"/>
              </a:spcBef>
              <a:spcAft>
                <a:spcPts val="0"/>
              </a:spcAft>
              <a:buSzPts val="1000"/>
              <a:buFont typeface="Nunito SemiBold"/>
              <a:buAutoNum type="alphaLcPeriod"/>
            </a:pPr>
            <a:r>
              <a:rPr lang="en-US" sz="1000">
                <a:latin typeface="Nunito SemiBold"/>
                <a:ea typeface="Nunito SemiBold"/>
                <a:cs typeface="Nunito SemiBold"/>
                <a:sym typeface="Nunito SemiBold"/>
              </a:rPr>
              <a:t>Mark active column of promotion table as ‘True’</a:t>
            </a:r>
            <a:endParaRPr sz="1000">
              <a:latin typeface="Nunito SemiBold"/>
              <a:ea typeface="Nunito SemiBold"/>
              <a:cs typeface="Nunito SemiBold"/>
              <a:sym typeface="Nunito SemiBold"/>
            </a:endParaRPr>
          </a:p>
        </p:txBody>
      </p:sp>
      <p:sp>
        <p:nvSpPr>
          <p:cNvPr id="194" name="Google Shape;194;p21"/>
          <p:cNvSpPr/>
          <p:nvPr/>
        </p:nvSpPr>
        <p:spPr>
          <a:xfrm>
            <a:off x="3257250" y="3563875"/>
            <a:ext cx="1299900" cy="914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solidFill>
                  <a:schemeClr val="dk1"/>
                </a:solidFill>
                <a:latin typeface="Nunito SemiBold"/>
                <a:ea typeface="Nunito SemiBold"/>
                <a:cs typeface="Nunito SemiBold"/>
                <a:sym typeface="Nunito SemiBold"/>
              </a:rPr>
              <a:t>Create campaign with basic details and sms details</a:t>
            </a:r>
            <a:endParaRPr sz="1000">
              <a:solidFill>
                <a:schemeClr val="dk1"/>
              </a:solidFill>
              <a:latin typeface="Nunito SemiBold"/>
              <a:ea typeface="Nunito SemiBold"/>
              <a:cs typeface="Nunito SemiBold"/>
              <a:sym typeface="Nunito SemiBold"/>
            </a:endParaRPr>
          </a:p>
        </p:txBody>
      </p:sp>
      <p:cxnSp>
        <p:nvCxnSpPr>
          <p:cNvPr id="195" name="Google Shape;195;p21"/>
          <p:cNvCxnSpPr>
            <a:stCxn id="192" idx="3"/>
            <a:endCxn id="194" idx="1"/>
          </p:cNvCxnSpPr>
          <p:nvPr/>
        </p:nvCxnSpPr>
        <p:spPr>
          <a:xfrm>
            <a:off x="2466736" y="4021075"/>
            <a:ext cx="790500" cy="0"/>
          </a:xfrm>
          <a:prstGeom prst="straightConnector1">
            <a:avLst/>
          </a:prstGeom>
          <a:noFill/>
          <a:ln cap="flat" cmpd="sng" w="9525">
            <a:solidFill>
              <a:schemeClr val="dk2"/>
            </a:solidFill>
            <a:prstDash val="solid"/>
            <a:round/>
            <a:headEnd len="med" w="med" type="none"/>
            <a:tailEnd len="med" w="med" type="triangle"/>
          </a:ln>
        </p:spPr>
      </p:cxnSp>
      <p:sp>
        <p:nvSpPr>
          <p:cNvPr id="196" name="Google Shape;196;p21"/>
          <p:cNvSpPr/>
          <p:nvPr/>
        </p:nvSpPr>
        <p:spPr>
          <a:xfrm>
            <a:off x="5347679" y="3563875"/>
            <a:ext cx="1196400" cy="914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u="sng">
                <a:solidFill>
                  <a:schemeClr val="hlink"/>
                </a:solidFill>
                <a:latin typeface="Nunito SemiBold"/>
                <a:ea typeface="Nunito SemiBold"/>
                <a:cs typeface="Nunito SemiBold"/>
                <a:sym typeface="Nunito SemiBold"/>
                <a:hlinkClick r:id="rId5"/>
              </a:rPr>
              <a:t>Set Eligibility Criteria</a:t>
            </a:r>
            <a:endParaRPr sz="1000">
              <a:solidFill>
                <a:schemeClr val="dk1"/>
              </a:solidFill>
              <a:latin typeface="Nunito SemiBold"/>
              <a:ea typeface="Nunito SemiBold"/>
              <a:cs typeface="Nunito SemiBold"/>
              <a:sym typeface="Nunito SemiBold"/>
            </a:endParaRPr>
          </a:p>
        </p:txBody>
      </p:sp>
      <p:cxnSp>
        <p:nvCxnSpPr>
          <p:cNvPr id="197" name="Google Shape;197;p21"/>
          <p:cNvCxnSpPr>
            <a:stCxn id="194" idx="3"/>
            <a:endCxn id="196" idx="1"/>
          </p:cNvCxnSpPr>
          <p:nvPr/>
        </p:nvCxnSpPr>
        <p:spPr>
          <a:xfrm>
            <a:off x="4557150" y="4021075"/>
            <a:ext cx="790500" cy="0"/>
          </a:xfrm>
          <a:prstGeom prst="straightConnector1">
            <a:avLst/>
          </a:prstGeom>
          <a:noFill/>
          <a:ln cap="flat" cmpd="sng" w="9525">
            <a:solidFill>
              <a:schemeClr val="dk2"/>
            </a:solidFill>
            <a:prstDash val="solid"/>
            <a:round/>
            <a:headEnd len="med" w="med" type="none"/>
            <a:tailEnd len="med" w="med" type="triangle"/>
          </a:ln>
        </p:spPr>
      </p:cxnSp>
      <p:sp>
        <p:nvSpPr>
          <p:cNvPr id="198" name="Google Shape;198;p21"/>
          <p:cNvSpPr/>
          <p:nvPr/>
        </p:nvSpPr>
        <p:spPr>
          <a:xfrm>
            <a:off x="5361025" y="5206775"/>
            <a:ext cx="1169700" cy="1035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solidFill>
                  <a:schemeClr val="dk1"/>
                </a:solidFill>
                <a:latin typeface="Nunito SemiBold"/>
                <a:ea typeface="Nunito SemiBold"/>
                <a:cs typeface="Nunito SemiBold"/>
                <a:sym typeface="Nunito SemiBold"/>
              </a:rPr>
              <a:t>Download Eligible Customer CSV file</a:t>
            </a:r>
            <a:endParaRPr sz="1000">
              <a:solidFill>
                <a:schemeClr val="dk1"/>
              </a:solidFill>
              <a:latin typeface="Nunito SemiBold"/>
              <a:ea typeface="Nunito SemiBold"/>
              <a:cs typeface="Nunito SemiBold"/>
              <a:sym typeface="Nunito SemiBold"/>
            </a:endParaRPr>
          </a:p>
          <a:p>
            <a:pPr indent="0" lvl="0" marL="0" rtl="0" algn="l">
              <a:spcBef>
                <a:spcPts val="0"/>
              </a:spcBef>
              <a:spcAft>
                <a:spcPts val="0"/>
              </a:spcAft>
              <a:buNone/>
            </a:pPr>
            <a:r>
              <a:rPr lang="en-US" sz="1000">
                <a:solidFill>
                  <a:schemeClr val="dk1"/>
                </a:solidFill>
                <a:latin typeface="Nunito SemiBold"/>
                <a:ea typeface="Nunito SemiBold"/>
                <a:cs typeface="Nunito SemiBold"/>
                <a:sym typeface="Nunito SemiBold"/>
              </a:rPr>
              <a:t>Columns-23</a:t>
            </a:r>
            <a:endParaRPr sz="1000">
              <a:solidFill>
                <a:schemeClr val="dk1"/>
              </a:solidFill>
              <a:latin typeface="Nunito SemiBold"/>
              <a:ea typeface="Nunito SemiBold"/>
              <a:cs typeface="Nunito SemiBold"/>
              <a:sym typeface="Nunito SemiBold"/>
            </a:endParaRPr>
          </a:p>
          <a:p>
            <a:pPr indent="0" lvl="0" marL="0" rtl="0" algn="l">
              <a:spcBef>
                <a:spcPts val="0"/>
              </a:spcBef>
              <a:spcAft>
                <a:spcPts val="0"/>
              </a:spcAft>
              <a:buNone/>
            </a:pPr>
            <a:r>
              <a:rPr lang="en-US" sz="1000">
                <a:solidFill>
                  <a:schemeClr val="dk1"/>
                </a:solidFill>
                <a:latin typeface="Nunito SemiBold"/>
                <a:ea typeface="Nunito SemiBold"/>
                <a:cs typeface="Nunito SemiBold"/>
                <a:sym typeface="Nunito SemiBold"/>
              </a:rPr>
              <a:t>Rows-200</a:t>
            </a:r>
            <a:endParaRPr sz="1000">
              <a:solidFill>
                <a:schemeClr val="dk1"/>
              </a:solidFill>
              <a:latin typeface="Nunito SemiBold"/>
              <a:ea typeface="Nunito SemiBold"/>
              <a:cs typeface="Nunito SemiBold"/>
              <a:sym typeface="Nunito SemiBold"/>
            </a:endParaRPr>
          </a:p>
        </p:txBody>
      </p:sp>
      <p:cxnSp>
        <p:nvCxnSpPr>
          <p:cNvPr id="199" name="Google Shape;199;p21"/>
          <p:cNvCxnSpPr>
            <a:stCxn id="196" idx="2"/>
            <a:endCxn id="198" idx="0"/>
          </p:cNvCxnSpPr>
          <p:nvPr/>
        </p:nvCxnSpPr>
        <p:spPr>
          <a:xfrm>
            <a:off x="5945879" y="4478275"/>
            <a:ext cx="0" cy="728400"/>
          </a:xfrm>
          <a:prstGeom prst="straightConnector1">
            <a:avLst/>
          </a:prstGeom>
          <a:noFill/>
          <a:ln cap="flat" cmpd="sng" w="9525">
            <a:solidFill>
              <a:schemeClr val="dk2"/>
            </a:solidFill>
            <a:prstDash val="solid"/>
            <a:round/>
            <a:headEnd len="med" w="med" type="none"/>
            <a:tailEnd len="med" w="med" type="triangle"/>
          </a:ln>
        </p:spPr>
      </p:cxnSp>
      <p:sp>
        <p:nvSpPr>
          <p:cNvPr id="200" name="Google Shape;200;p21"/>
          <p:cNvSpPr/>
          <p:nvPr/>
        </p:nvSpPr>
        <p:spPr>
          <a:xfrm>
            <a:off x="7438075" y="3563875"/>
            <a:ext cx="1359300" cy="914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solidFill>
                  <a:schemeClr val="dk1"/>
                </a:solidFill>
                <a:latin typeface="Nunito SemiBold"/>
                <a:ea typeface="Nunito SemiBold"/>
                <a:cs typeface="Nunito SemiBold"/>
                <a:sym typeface="Nunito SemiBold"/>
              </a:rPr>
              <a:t>Set Reward and Customer Action</a:t>
            </a:r>
            <a:endParaRPr sz="1000">
              <a:solidFill>
                <a:schemeClr val="dk1"/>
              </a:solidFill>
              <a:latin typeface="Nunito SemiBold"/>
              <a:ea typeface="Nunito SemiBold"/>
              <a:cs typeface="Nunito SemiBold"/>
              <a:sym typeface="Nunito SemiBold"/>
            </a:endParaRPr>
          </a:p>
        </p:txBody>
      </p:sp>
      <p:cxnSp>
        <p:nvCxnSpPr>
          <p:cNvPr id="201" name="Google Shape;201;p21"/>
          <p:cNvCxnSpPr>
            <a:stCxn id="196" idx="3"/>
            <a:endCxn id="200" idx="1"/>
          </p:cNvCxnSpPr>
          <p:nvPr/>
        </p:nvCxnSpPr>
        <p:spPr>
          <a:xfrm>
            <a:off x="6544079" y="4021075"/>
            <a:ext cx="894000" cy="0"/>
          </a:xfrm>
          <a:prstGeom prst="straightConnector1">
            <a:avLst/>
          </a:prstGeom>
          <a:noFill/>
          <a:ln cap="flat" cmpd="sng" w="9525">
            <a:solidFill>
              <a:schemeClr val="dk2"/>
            </a:solidFill>
            <a:prstDash val="solid"/>
            <a:round/>
            <a:headEnd len="med" w="med" type="none"/>
            <a:tailEnd len="med" w="med" type="triangle"/>
          </a:ln>
        </p:spPr>
      </p:cxnSp>
      <p:sp>
        <p:nvSpPr>
          <p:cNvPr id="202" name="Google Shape;202;p21"/>
          <p:cNvSpPr/>
          <p:nvPr/>
        </p:nvSpPr>
        <p:spPr>
          <a:xfrm>
            <a:off x="9060425" y="5206775"/>
            <a:ext cx="2619900" cy="1123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solidFill>
                  <a:schemeClr val="dk1"/>
                </a:solidFill>
                <a:latin typeface="Nunito SemiBold"/>
                <a:ea typeface="Nunito SemiBold"/>
                <a:cs typeface="Nunito SemiBold"/>
                <a:sym typeface="Nunito SemiBold"/>
              </a:rPr>
              <a:t>Create entry in </a:t>
            </a:r>
            <a:endParaRPr sz="1000">
              <a:solidFill>
                <a:schemeClr val="dk1"/>
              </a:solidFill>
              <a:latin typeface="Nunito SemiBold"/>
              <a:ea typeface="Nunito SemiBold"/>
              <a:cs typeface="Nunito SemiBold"/>
              <a:sym typeface="Nunito SemiBold"/>
            </a:endParaRPr>
          </a:p>
          <a:p>
            <a:pPr indent="0" lvl="0" marL="0" rtl="0" algn="l">
              <a:spcBef>
                <a:spcPts val="0"/>
              </a:spcBef>
              <a:spcAft>
                <a:spcPts val="0"/>
              </a:spcAft>
              <a:buNone/>
            </a:pPr>
            <a:r>
              <a:rPr lang="en-US" sz="1000">
                <a:solidFill>
                  <a:schemeClr val="dk1"/>
                </a:solidFill>
                <a:latin typeface="Nunito SemiBold"/>
                <a:ea typeface="Nunito SemiBold"/>
                <a:cs typeface="Nunito SemiBold"/>
                <a:sym typeface="Nunito SemiBold"/>
              </a:rPr>
              <a:t>1. promotion table</a:t>
            </a:r>
            <a:endParaRPr sz="1000">
              <a:solidFill>
                <a:schemeClr val="dk1"/>
              </a:solidFill>
              <a:latin typeface="Nunito SemiBold"/>
              <a:ea typeface="Nunito SemiBold"/>
              <a:cs typeface="Nunito SemiBold"/>
              <a:sym typeface="Nunito SemiBold"/>
            </a:endParaRPr>
          </a:p>
          <a:p>
            <a:pPr indent="0" lvl="0" marL="0" rtl="0" algn="l">
              <a:spcBef>
                <a:spcPts val="0"/>
              </a:spcBef>
              <a:spcAft>
                <a:spcPts val="0"/>
              </a:spcAft>
              <a:buNone/>
            </a:pPr>
            <a:r>
              <a:rPr lang="en-US" sz="1000">
                <a:solidFill>
                  <a:schemeClr val="dk1"/>
                </a:solidFill>
                <a:latin typeface="Nunito SemiBold"/>
                <a:ea typeface="Nunito SemiBold"/>
                <a:cs typeface="Nunito SemiBold"/>
                <a:sym typeface="Nunito SemiBold"/>
              </a:rPr>
              <a:t>2. promotion_reminder table</a:t>
            </a:r>
            <a:endParaRPr sz="1000">
              <a:solidFill>
                <a:schemeClr val="dk1"/>
              </a:solidFill>
              <a:latin typeface="Nunito SemiBold"/>
              <a:ea typeface="Nunito SemiBold"/>
              <a:cs typeface="Nunito SemiBold"/>
              <a:sym typeface="Nunito SemiBold"/>
            </a:endParaRPr>
          </a:p>
          <a:p>
            <a:pPr indent="0" lvl="0" marL="0" rtl="0" algn="l">
              <a:spcBef>
                <a:spcPts val="0"/>
              </a:spcBef>
              <a:spcAft>
                <a:spcPts val="0"/>
              </a:spcAft>
              <a:buNone/>
            </a:pPr>
            <a:r>
              <a:rPr lang="en-US" sz="1000">
                <a:solidFill>
                  <a:schemeClr val="dk1"/>
                </a:solidFill>
                <a:latin typeface="Nunito SemiBold"/>
                <a:ea typeface="Nunito SemiBold"/>
                <a:cs typeface="Nunito SemiBold"/>
                <a:sym typeface="Nunito SemiBold"/>
              </a:rPr>
              <a:t>3. promotion_eligibility table</a:t>
            </a:r>
            <a:endParaRPr sz="1000">
              <a:solidFill>
                <a:schemeClr val="dk1"/>
              </a:solidFill>
              <a:latin typeface="Nunito SemiBold"/>
              <a:ea typeface="Nunito SemiBold"/>
              <a:cs typeface="Nunito SemiBold"/>
              <a:sym typeface="Nunito SemiBold"/>
            </a:endParaRPr>
          </a:p>
          <a:p>
            <a:pPr indent="0" lvl="0" marL="0" rtl="0" algn="l">
              <a:spcBef>
                <a:spcPts val="0"/>
              </a:spcBef>
              <a:spcAft>
                <a:spcPts val="0"/>
              </a:spcAft>
              <a:buNone/>
            </a:pPr>
            <a:r>
              <a:rPr lang="en-US" sz="1000">
                <a:solidFill>
                  <a:schemeClr val="dk1"/>
                </a:solidFill>
                <a:latin typeface="Nunito SemiBold"/>
                <a:ea typeface="Nunito SemiBold"/>
                <a:cs typeface="Nunito SemiBold"/>
                <a:sym typeface="Nunito SemiBold"/>
              </a:rPr>
              <a:t>4. promotion_action table </a:t>
            </a:r>
            <a:endParaRPr sz="1000">
              <a:solidFill>
                <a:schemeClr val="dk1"/>
              </a:solidFill>
              <a:latin typeface="Nunito SemiBold"/>
              <a:ea typeface="Nunito SemiBold"/>
              <a:cs typeface="Nunito SemiBold"/>
              <a:sym typeface="Nunito SemiBold"/>
            </a:endParaRPr>
          </a:p>
          <a:p>
            <a:pPr indent="0" lvl="0" marL="0" rtl="0" algn="l">
              <a:spcBef>
                <a:spcPts val="0"/>
              </a:spcBef>
              <a:spcAft>
                <a:spcPts val="0"/>
              </a:spcAft>
              <a:buNone/>
            </a:pPr>
            <a:r>
              <a:rPr lang="en-US" sz="1000">
                <a:solidFill>
                  <a:schemeClr val="dk1"/>
                </a:solidFill>
                <a:latin typeface="Nunito SemiBold"/>
                <a:ea typeface="Nunito SemiBold"/>
                <a:cs typeface="Nunito SemiBold"/>
                <a:sym typeface="Nunito SemiBold"/>
              </a:rPr>
              <a:t>Mark promotion active column as True</a:t>
            </a:r>
            <a:endParaRPr sz="1000">
              <a:solidFill>
                <a:schemeClr val="dk1"/>
              </a:solidFill>
              <a:latin typeface="Nunito SemiBold"/>
              <a:ea typeface="Nunito SemiBold"/>
              <a:cs typeface="Nunito SemiBold"/>
              <a:sym typeface="Nunito SemiBold"/>
            </a:endParaRPr>
          </a:p>
        </p:txBody>
      </p:sp>
      <p:sp>
        <p:nvSpPr>
          <p:cNvPr id="203" name="Google Shape;203;p21"/>
          <p:cNvSpPr/>
          <p:nvPr/>
        </p:nvSpPr>
        <p:spPr>
          <a:xfrm>
            <a:off x="9691381" y="3563875"/>
            <a:ext cx="1359300" cy="914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solidFill>
                  <a:schemeClr val="dk1"/>
                </a:solidFill>
                <a:latin typeface="Nunito SemiBold"/>
                <a:ea typeface="Nunito SemiBold"/>
                <a:cs typeface="Nunito SemiBold"/>
                <a:sym typeface="Nunito SemiBold"/>
              </a:rPr>
              <a:t>Click Run Promo</a:t>
            </a:r>
            <a:endParaRPr sz="1000">
              <a:solidFill>
                <a:schemeClr val="dk1"/>
              </a:solidFill>
              <a:latin typeface="Nunito SemiBold"/>
              <a:ea typeface="Nunito SemiBold"/>
              <a:cs typeface="Nunito SemiBold"/>
              <a:sym typeface="Nunito SemiBold"/>
            </a:endParaRPr>
          </a:p>
        </p:txBody>
      </p:sp>
      <p:cxnSp>
        <p:nvCxnSpPr>
          <p:cNvPr id="204" name="Google Shape;204;p21"/>
          <p:cNvCxnSpPr>
            <a:stCxn id="200" idx="3"/>
            <a:endCxn id="203" idx="1"/>
          </p:cNvCxnSpPr>
          <p:nvPr/>
        </p:nvCxnSpPr>
        <p:spPr>
          <a:xfrm>
            <a:off x="8797375" y="4021075"/>
            <a:ext cx="894000" cy="0"/>
          </a:xfrm>
          <a:prstGeom prst="straightConnector1">
            <a:avLst/>
          </a:prstGeom>
          <a:noFill/>
          <a:ln cap="flat" cmpd="sng" w="9525">
            <a:solidFill>
              <a:schemeClr val="dk2"/>
            </a:solidFill>
            <a:prstDash val="solid"/>
            <a:round/>
            <a:headEnd len="med" w="med" type="none"/>
            <a:tailEnd len="med" w="med" type="triangle"/>
          </a:ln>
        </p:spPr>
      </p:cxnSp>
      <p:cxnSp>
        <p:nvCxnSpPr>
          <p:cNvPr id="205" name="Google Shape;205;p21"/>
          <p:cNvCxnSpPr>
            <a:stCxn id="203" idx="2"/>
            <a:endCxn id="202" idx="0"/>
          </p:cNvCxnSpPr>
          <p:nvPr/>
        </p:nvCxnSpPr>
        <p:spPr>
          <a:xfrm flipH="1">
            <a:off x="10370431" y="4478275"/>
            <a:ext cx="600" cy="728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22"/>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11" name="Google Shape;211;p22"/>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List View</a:t>
            </a:r>
            <a:r>
              <a:rPr lang="en-US"/>
              <a:t> Promotion</a:t>
            </a:r>
            <a:endParaRPr/>
          </a:p>
        </p:txBody>
      </p:sp>
      <p:sp>
        <p:nvSpPr>
          <p:cNvPr id="212" name="Google Shape;212;p22"/>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13" name="Google Shape;213;p22"/>
          <p:cNvSpPr/>
          <p:nvPr/>
        </p:nvSpPr>
        <p:spPr>
          <a:xfrm>
            <a:off x="182250" y="3033400"/>
            <a:ext cx="11827500" cy="3297000"/>
          </a:xfrm>
          <a:prstGeom prst="rect">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2"/>
          <p:cNvSpPr txBox="1"/>
          <p:nvPr/>
        </p:nvSpPr>
        <p:spPr>
          <a:xfrm>
            <a:off x="3711763" y="3424825"/>
            <a:ext cx="1028700" cy="8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latin typeface="Nunito SemiBold"/>
              <a:ea typeface="Nunito SemiBold"/>
              <a:cs typeface="Nunito SemiBold"/>
              <a:sym typeface="Nunito SemiBold"/>
            </a:endParaRPr>
          </a:p>
        </p:txBody>
      </p:sp>
      <p:sp>
        <p:nvSpPr>
          <p:cNvPr id="215" name="Google Shape;215;p22"/>
          <p:cNvSpPr/>
          <p:nvPr/>
        </p:nvSpPr>
        <p:spPr>
          <a:xfrm>
            <a:off x="719411" y="3239150"/>
            <a:ext cx="1735500" cy="914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solidFill>
                  <a:schemeClr val="dk1"/>
                </a:solidFill>
                <a:latin typeface="Nunito SemiBold"/>
                <a:ea typeface="Nunito SemiBold"/>
                <a:cs typeface="Nunito SemiBold"/>
                <a:sym typeface="Nunito SemiBold"/>
              </a:rPr>
              <a:t>KOKOAdmin with read Permission of Campaign can view all the created campaigns</a:t>
            </a:r>
            <a:endParaRPr sz="1000">
              <a:solidFill>
                <a:schemeClr val="dk1"/>
              </a:solidFill>
              <a:latin typeface="Nunito SemiBold"/>
              <a:ea typeface="Nunito SemiBold"/>
              <a:cs typeface="Nunito SemiBold"/>
              <a:sym typeface="Nunito SemiBold"/>
            </a:endParaRPr>
          </a:p>
        </p:txBody>
      </p:sp>
      <p:sp>
        <p:nvSpPr>
          <p:cNvPr id="216" name="Google Shape;216;p22"/>
          <p:cNvSpPr txBox="1"/>
          <p:nvPr/>
        </p:nvSpPr>
        <p:spPr>
          <a:xfrm>
            <a:off x="182250" y="919750"/>
            <a:ext cx="11827500" cy="15909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Nunito SemiBold"/>
              <a:buAutoNum type="arabicPeriod"/>
            </a:pPr>
            <a:r>
              <a:rPr lang="en-US" sz="1200">
                <a:latin typeface="Nunito SemiBold"/>
                <a:ea typeface="Nunito SemiBold"/>
                <a:cs typeface="Nunito SemiBold"/>
                <a:sym typeface="Nunito SemiBold"/>
              </a:rPr>
              <a:t>User can see list of promotions who are having read permission</a:t>
            </a:r>
            <a:endParaRPr sz="1200">
              <a:latin typeface="Nunito SemiBold"/>
              <a:ea typeface="Nunito SemiBold"/>
              <a:cs typeface="Nunito SemiBold"/>
              <a:sym typeface="Nunito SemiBold"/>
            </a:endParaRPr>
          </a:p>
          <a:p>
            <a:pPr indent="-304800" lvl="0" marL="457200" rtl="0" algn="l">
              <a:spcBef>
                <a:spcPts val="0"/>
              </a:spcBef>
              <a:spcAft>
                <a:spcPts val="0"/>
              </a:spcAft>
              <a:buSzPts val="1200"/>
              <a:buFont typeface="Nunito SemiBold"/>
              <a:buAutoNum type="arabicPeriod"/>
            </a:pPr>
            <a:r>
              <a:rPr lang="en-US" sz="1200">
                <a:latin typeface="Nunito SemiBold"/>
                <a:ea typeface="Nunito SemiBold"/>
                <a:cs typeface="Nunito SemiBold"/>
                <a:sym typeface="Nunito SemiBold"/>
              </a:rPr>
              <a:t>From the list view page user can create campaign by clicking on create campaign button</a:t>
            </a:r>
            <a:endParaRPr sz="1200">
              <a:latin typeface="Nunito SemiBold"/>
              <a:ea typeface="Nunito SemiBold"/>
              <a:cs typeface="Nunito SemiBold"/>
              <a:sym typeface="Nunito SemiBold"/>
            </a:endParaRPr>
          </a:p>
          <a:p>
            <a:pPr indent="-304800" lvl="0" marL="457200" rtl="0" algn="l">
              <a:spcBef>
                <a:spcPts val="0"/>
              </a:spcBef>
              <a:spcAft>
                <a:spcPts val="0"/>
              </a:spcAft>
              <a:buSzPts val="1200"/>
              <a:buFont typeface="Nunito SemiBold"/>
              <a:buAutoNum type="arabicPeriod"/>
            </a:pPr>
            <a:r>
              <a:rPr lang="en-US" sz="1200">
                <a:latin typeface="Nunito SemiBold"/>
                <a:ea typeface="Nunito SemiBold"/>
                <a:cs typeface="Nunito SemiBold"/>
                <a:sym typeface="Nunito SemiBold"/>
              </a:rPr>
              <a:t>User can mark a campaign as active or inactive from list view page</a:t>
            </a:r>
            <a:endParaRPr sz="1200">
              <a:latin typeface="Nunito SemiBold"/>
              <a:ea typeface="Nunito SemiBold"/>
              <a:cs typeface="Nunito SemiBold"/>
              <a:sym typeface="Nunito SemiBold"/>
            </a:endParaRPr>
          </a:p>
        </p:txBody>
      </p:sp>
      <p:sp>
        <p:nvSpPr>
          <p:cNvPr id="217" name="Google Shape;217;p22"/>
          <p:cNvSpPr/>
          <p:nvPr/>
        </p:nvSpPr>
        <p:spPr>
          <a:xfrm>
            <a:off x="937200" y="4937150"/>
            <a:ext cx="1299900" cy="914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solidFill>
                  <a:schemeClr val="dk1"/>
                </a:solidFill>
                <a:latin typeface="Nunito SemiBold"/>
                <a:ea typeface="Nunito SemiBold"/>
                <a:cs typeface="Nunito SemiBold"/>
                <a:sym typeface="Nunito SemiBold"/>
              </a:rPr>
              <a:t>KOKOAdmin with create campaign permission can create campaign by clicking on button</a:t>
            </a:r>
            <a:endParaRPr sz="1000">
              <a:solidFill>
                <a:schemeClr val="dk1"/>
              </a:solidFill>
              <a:latin typeface="Nunito SemiBold"/>
              <a:ea typeface="Nunito SemiBold"/>
              <a:cs typeface="Nunito SemiBold"/>
              <a:sym typeface="Nunito SemiBold"/>
            </a:endParaRPr>
          </a:p>
        </p:txBody>
      </p:sp>
      <p:sp>
        <p:nvSpPr>
          <p:cNvPr id="218" name="Google Shape;218;p22"/>
          <p:cNvSpPr/>
          <p:nvPr/>
        </p:nvSpPr>
        <p:spPr>
          <a:xfrm>
            <a:off x="6336200" y="3391400"/>
            <a:ext cx="2369400" cy="609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solidFill>
                  <a:schemeClr val="dk1"/>
                </a:solidFill>
                <a:latin typeface="Nunito SemiBold"/>
                <a:ea typeface="Nunito SemiBold"/>
                <a:cs typeface="Nunito SemiBold"/>
                <a:sym typeface="Nunito SemiBold"/>
              </a:rPr>
              <a:t>Mark promotion active column as True/False</a:t>
            </a:r>
            <a:endParaRPr sz="1000">
              <a:solidFill>
                <a:schemeClr val="dk1"/>
              </a:solidFill>
              <a:latin typeface="Nunito SemiBold"/>
              <a:ea typeface="Nunito SemiBold"/>
              <a:cs typeface="Nunito SemiBold"/>
              <a:sym typeface="Nunito SemiBold"/>
            </a:endParaRPr>
          </a:p>
        </p:txBody>
      </p:sp>
      <p:sp>
        <p:nvSpPr>
          <p:cNvPr id="219" name="Google Shape;219;p22"/>
          <p:cNvSpPr/>
          <p:nvPr/>
        </p:nvSpPr>
        <p:spPr>
          <a:xfrm>
            <a:off x="3297179" y="4937150"/>
            <a:ext cx="1196400" cy="914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solidFill>
                  <a:schemeClr val="dk1"/>
                </a:solidFill>
                <a:latin typeface="Nunito SemiBold"/>
                <a:ea typeface="Nunito SemiBold"/>
                <a:cs typeface="Nunito SemiBold"/>
                <a:sym typeface="Nunito SemiBold"/>
              </a:rPr>
              <a:t>Create campaign page will open</a:t>
            </a:r>
            <a:endParaRPr sz="1000">
              <a:solidFill>
                <a:schemeClr val="dk1"/>
              </a:solidFill>
              <a:latin typeface="Nunito SemiBold"/>
              <a:ea typeface="Nunito SemiBold"/>
              <a:cs typeface="Nunito SemiBold"/>
              <a:sym typeface="Nunito SemiBold"/>
            </a:endParaRPr>
          </a:p>
        </p:txBody>
      </p:sp>
      <p:cxnSp>
        <p:nvCxnSpPr>
          <p:cNvPr id="220" name="Google Shape;220;p22"/>
          <p:cNvCxnSpPr>
            <a:stCxn id="215" idx="2"/>
            <a:endCxn id="217" idx="0"/>
          </p:cNvCxnSpPr>
          <p:nvPr/>
        </p:nvCxnSpPr>
        <p:spPr>
          <a:xfrm>
            <a:off x="1587161" y="4153550"/>
            <a:ext cx="0" cy="783600"/>
          </a:xfrm>
          <a:prstGeom prst="straightConnector1">
            <a:avLst/>
          </a:prstGeom>
          <a:noFill/>
          <a:ln cap="flat" cmpd="sng" w="9525">
            <a:solidFill>
              <a:schemeClr val="dk2"/>
            </a:solidFill>
            <a:prstDash val="solid"/>
            <a:round/>
            <a:headEnd len="med" w="med" type="none"/>
            <a:tailEnd len="med" w="med" type="triangle"/>
          </a:ln>
        </p:spPr>
      </p:cxnSp>
      <p:cxnSp>
        <p:nvCxnSpPr>
          <p:cNvPr id="221" name="Google Shape;221;p22"/>
          <p:cNvCxnSpPr>
            <a:stCxn id="217" idx="3"/>
            <a:endCxn id="219" idx="1"/>
          </p:cNvCxnSpPr>
          <p:nvPr/>
        </p:nvCxnSpPr>
        <p:spPr>
          <a:xfrm>
            <a:off x="2237100" y="5394350"/>
            <a:ext cx="1060200" cy="0"/>
          </a:xfrm>
          <a:prstGeom prst="straightConnector1">
            <a:avLst/>
          </a:prstGeom>
          <a:noFill/>
          <a:ln cap="flat" cmpd="sng" w="9525">
            <a:solidFill>
              <a:schemeClr val="dk2"/>
            </a:solidFill>
            <a:prstDash val="solid"/>
            <a:round/>
            <a:headEnd len="med" w="med" type="none"/>
            <a:tailEnd len="med" w="med" type="triangle"/>
          </a:ln>
        </p:spPr>
      </p:cxnSp>
      <p:sp>
        <p:nvSpPr>
          <p:cNvPr id="222" name="Google Shape;222;p22"/>
          <p:cNvSpPr/>
          <p:nvPr/>
        </p:nvSpPr>
        <p:spPr>
          <a:xfrm>
            <a:off x="3358386" y="3239150"/>
            <a:ext cx="1735500" cy="914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solidFill>
                  <a:schemeClr val="dk1"/>
                </a:solidFill>
                <a:latin typeface="Nunito SemiBold"/>
                <a:ea typeface="Nunito SemiBold"/>
                <a:cs typeface="Nunito SemiBold"/>
                <a:sym typeface="Nunito SemiBold"/>
              </a:rPr>
              <a:t>KOKOAdmin with edit permission can make campaign active or inactive</a:t>
            </a:r>
            <a:endParaRPr sz="1000">
              <a:solidFill>
                <a:schemeClr val="dk1"/>
              </a:solidFill>
              <a:latin typeface="Nunito SemiBold"/>
              <a:ea typeface="Nunito SemiBold"/>
              <a:cs typeface="Nunito SemiBold"/>
              <a:sym typeface="Nunito SemiBold"/>
            </a:endParaRPr>
          </a:p>
        </p:txBody>
      </p:sp>
      <p:cxnSp>
        <p:nvCxnSpPr>
          <p:cNvPr id="223" name="Google Shape;223;p22"/>
          <p:cNvCxnSpPr>
            <a:stCxn id="215" idx="3"/>
            <a:endCxn id="222" idx="1"/>
          </p:cNvCxnSpPr>
          <p:nvPr/>
        </p:nvCxnSpPr>
        <p:spPr>
          <a:xfrm>
            <a:off x="2454911" y="3696350"/>
            <a:ext cx="903600" cy="0"/>
          </a:xfrm>
          <a:prstGeom prst="straightConnector1">
            <a:avLst/>
          </a:prstGeom>
          <a:noFill/>
          <a:ln cap="flat" cmpd="sng" w="9525">
            <a:solidFill>
              <a:schemeClr val="dk2"/>
            </a:solidFill>
            <a:prstDash val="solid"/>
            <a:round/>
            <a:headEnd len="med" w="med" type="none"/>
            <a:tailEnd len="med" w="med" type="triangle"/>
          </a:ln>
        </p:spPr>
      </p:cxnSp>
      <p:cxnSp>
        <p:nvCxnSpPr>
          <p:cNvPr id="224" name="Google Shape;224;p22"/>
          <p:cNvCxnSpPr>
            <a:stCxn id="222" idx="3"/>
            <a:endCxn id="218" idx="1"/>
          </p:cNvCxnSpPr>
          <p:nvPr/>
        </p:nvCxnSpPr>
        <p:spPr>
          <a:xfrm>
            <a:off x="5093886" y="3696350"/>
            <a:ext cx="12423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23"/>
          <p:cNvPicPr preferRelativeResize="0"/>
          <p:nvPr/>
        </p:nvPicPr>
        <p:blipFill rotWithShape="1">
          <a:blip r:embed="rId4">
            <a:alphaModFix/>
          </a:blip>
          <a:srcRect b="0" l="0" r="0" t="0"/>
          <a:stretch/>
        </p:blipFill>
        <p:spPr>
          <a:xfrm>
            <a:off x="1588" y="1588"/>
            <a:ext cx="1588" cy="1588"/>
          </a:xfrm>
          <a:prstGeom prst="rect">
            <a:avLst/>
          </a:prstGeom>
          <a:noFill/>
          <a:ln>
            <a:noFill/>
          </a:ln>
        </p:spPr>
      </p:pic>
      <p:sp>
        <p:nvSpPr>
          <p:cNvPr id="230" name="Google Shape;230;p23"/>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Cron for Promotion Campaign</a:t>
            </a:r>
            <a:endParaRPr/>
          </a:p>
        </p:txBody>
      </p:sp>
      <p:sp>
        <p:nvSpPr>
          <p:cNvPr id="231" name="Google Shape;231;p23"/>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32" name="Google Shape;232;p23"/>
          <p:cNvSpPr/>
          <p:nvPr/>
        </p:nvSpPr>
        <p:spPr>
          <a:xfrm>
            <a:off x="182250" y="3015175"/>
            <a:ext cx="11827500" cy="3315300"/>
          </a:xfrm>
          <a:prstGeom prst="rect">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3"/>
          <p:cNvSpPr txBox="1"/>
          <p:nvPr/>
        </p:nvSpPr>
        <p:spPr>
          <a:xfrm>
            <a:off x="182250" y="1168475"/>
            <a:ext cx="11827500" cy="15429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Nunito SemiBold"/>
              <a:buAutoNum type="arabicPeriod"/>
            </a:pPr>
            <a:r>
              <a:rPr lang="en-US" sz="1200">
                <a:latin typeface="Nunito SemiBold"/>
                <a:ea typeface="Nunito SemiBold"/>
                <a:cs typeface="Nunito SemiBold"/>
                <a:sym typeface="Nunito SemiBold"/>
              </a:rPr>
              <a:t>Create a Cron that will run every minute</a:t>
            </a:r>
            <a:endParaRPr sz="1200">
              <a:latin typeface="Nunito SemiBold"/>
              <a:ea typeface="Nunito SemiBold"/>
              <a:cs typeface="Nunito SemiBold"/>
              <a:sym typeface="Nunito SemiBold"/>
            </a:endParaRPr>
          </a:p>
          <a:p>
            <a:pPr indent="-304800" lvl="0" marL="457200" rtl="0" algn="l">
              <a:spcBef>
                <a:spcPts val="0"/>
              </a:spcBef>
              <a:spcAft>
                <a:spcPts val="0"/>
              </a:spcAft>
              <a:buSzPts val="1200"/>
              <a:buFont typeface="Nunito SemiBold"/>
              <a:buAutoNum type="arabicPeriod"/>
            </a:pPr>
            <a:r>
              <a:rPr lang="en-US" sz="1200">
                <a:latin typeface="Nunito SemiBold"/>
                <a:ea typeface="Nunito SemiBold"/>
                <a:cs typeface="Nunito SemiBold"/>
                <a:sym typeface="Nunito SemiBold"/>
              </a:rPr>
              <a:t>Check whether any promotion is active and end date is greater </a:t>
            </a:r>
            <a:r>
              <a:rPr lang="en-US" sz="1200">
                <a:latin typeface="Nunito SemiBold"/>
                <a:ea typeface="Nunito SemiBold"/>
                <a:cs typeface="Nunito SemiBold"/>
                <a:sym typeface="Nunito SemiBold"/>
              </a:rPr>
              <a:t>than</a:t>
            </a:r>
            <a:r>
              <a:rPr lang="en-US" sz="1200">
                <a:latin typeface="Nunito SemiBold"/>
                <a:ea typeface="Nunito SemiBold"/>
                <a:cs typeface="Nunito SemiBold"/>
                <a:sym typeface="Nunito SemiBold"/>
              </a:rPr>
              <a:t> current date then mark the promo as inactive</a:t>
            </a:r>
            <a:endParaRPr sz="1200">
              <a:latin typeface="Nunito SemiBold"/>
              <a:ea typeface="Nunito SemiBold"/>
              <a:cs typeface="Nunito SemiBold"/>
              <a:sym typeface="Nunito SemiBold"/>
            </a:endParaRPr>
          </a:p>
          <a:p>
            <a:pPr indent="-304800" lvl="0" marL="457200" rtl="0" algn="l">
              <a:spcBef>
                <a:spcPts val="0"/>
              </a:spcBef>
              <a:spcAft>
                <a:spcPts val="0"/>
              </a:spcAft>
              <a:buSzPts val="1200"/>
              <a:buFont typeface="Nunito SemiBold"/>
              <a:buAutoNum type="arabicPeriod"/>
            </a:pPr>
            <a:r>
              <a:rPr lang="en-US" sz="1200">
                <a:latin typeface="Nunito SemiBold"/>
                <a:ea typeface="Nunito SemiBold"/>
                <a:cs typeface="Nunito SemiBold"/>
                <a:sym typeface="Nunito SemiBold"/>
              </a:rPr>
              <a:t>Check whether  the promotion reminder sms with same date/time</a:t>
            </a:r>
            <a:endParaRPr sz="1200">
              <a:latin typeface="Nunito SemiBold"/>
              <a:ea typeface="Nunito SemiBold"/>
              <a:cs typeface="Nunito SemiBold"/>
              <a:sym typeface="Nunito SemiBold"/>
            </a:endParaRPr>
          </a:p>
          <a:p>
            <a:pPr indent="-304800" lvl="0" marL="457200" rtl="0" algn="l">
              <a:spcBef>
                <a:spcPts val="0"/>
              </a:spcBef>
              <a:spcAft>
                <a:spcPts val="0"/>
              </a:spcAft>
              <a:buSzPts val="1200"/>
              <a:buFont typeface="Nunito SemiBold"/>
              <a:buAutoNum type="arabicPeriod"/>
            </a:pPr>
            <a:r>
              <a:rPr lang="en-US" sz="1200">
                <a:latin typeface="Nunito SemiBold"/>
                <a:ea typeface="Nunito SemiBold"/>
                <a:cs typeface="Nunito SemiBold"/>
                <a:sym typeface="Nunito SemiBold"/>
              </a:rPr>
              <a:t>If yes, then get all eligible customers that have not yet availed the promotion by checking record in promotion_customer_availed</a:t>
            </a:r>
            <a:endParaRPr sz="1200">
              <a:latin typeface="Nunito SemiBold"/>
              <a:ea typeface="Nunito SemiBold"/>
              <a:cs typeface="Nunito SemiBold"/>
              <a:sym typeface="Nunito SemiBold"/>
            </a:endParaRPr>
          </a:p>
          <a:p>
            <a:pPr indent="-304800" lvl="0" marL="457200" rtl="0" algn="l">
              <a:spcBef>
                <a:spcPts val="0"/>
              </a:spcBef>
              <a:spcAft>
                <a:spcPts val="0"/>
              </a:spcAft>
              <a:buSzPts val="1200"/>
              <a:buFont typeface="Nunito SemiBold"/>
              <a:buAutoNum type="arabicPeriod"/>
            </a:pPr>
            <a:r>
              <a:rPr lang="en-US" sz="1200">
                <a:latin typeface="Nunito SemiBold"/>
                <a:ea typeface="Nunito SemiBold"/>
                <a:cs typeface="Nunito SemiBold"/>
                <a:sym typeface="Nunito SemiBold"/>
              </a:rPr>
              <a:t>Send promotion reminder sms to those customers</a:t>
            </a:r>
            <a:endParaRPr sz="1200">
              <a:latin typeface="Nunito SemiBold"/>
              <a:ea typeface="Nunito SemiBold"/>
              <a:cs typeface="Nunito SemiBold"/>
              <a:sym typeface="Nunito SemiBold"/>
            </a:endParaRPr>
          </a:p>
        </p:txBody>
      </p:sp>
      <p:sp>
        <p:nvSpPr>
          <p:cNvPr id="234" name="Google Shape;234;p23"/>
          <p:cNvSpPr/>
          <p:nvPr/>
        </p:nvSpPr>
        <p:spPr>
          <a:xfrm>
            <a:off x="319650" y="3694000"/>
            <a:ext cx="1543200" cy="978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chemeClr val="dk1"/>
                </a:solidFill>
                <a:latin typeface="Nunito SemiBold"/>
                <a:ea typeface="Nunito SemiBold"/>
                <a:cs typeface="Nunito SemiBold"/>
                <a:sym typeface="Nunito SemiBold"/>
              </a:rPr>
              <a:t>cron for promotion reminder sms</a:t>
            </a:r>
            <a:endParaRPr sz="1200">
              <a:solidFill>
                <a:schemeClr val="dk1"/>
              </a:solidFill>
              <a:latin typeface="Nunito SemiBold"/>
              <a:ea typeface="Nunito SemiBold"/>
              <a:cs typeface="Nunito SemiBold"/>
              <a:sym typeface="Nunito SemiBold"/>
            </a:endParaRPr>
          </a:p>
        </p:txBody>
      </p:sp>
      <p:sp>
        <p:nvSpPr>
          <p:cNvPr id="235" name="Google Shape;235;p23"/>
          <p:cNvSpPr/>
          <p:nvPr/>
        </p:nvSpPr>
        <p:spPr>
          <a:xfrm>
            <a:off x="2207100" y="3694000"/>
            <a:ext cx="1085400" cy="978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chemeClr val="dk1"/>
                </a:solidFill>
                <a:latin typeface="Nunito SemiBold"/>
                <a:ea typeface="Nunito SemiBold"/>
                <a:cs typeface="Nunito SemiBold"/>
                <a:sym typeface="Nunito SemiBold"/>
              </a:rPr>
              <a:t>check active promotion</a:t>
            </a:r>
            <a:endParaRPr sz="1200">
              <a:solidFill>
                <a:schemeClr val="dk1"/>
              </a:solidFill>
              <a:latin typeface="Nunito SemiBold"/>
              <a:ea typeface="Nunito SemiBold"/>
              <a:cs typeface="Nunito SemiBold"/>
              <a:sym typeface="Nunito SemiBold"/>
            </a:endParaRPr>
          </a:p>
        </p:txBody>
      </p:sp>
      <p:sp>
        <p:nvSpPr>
          <p:cNvPr id="236" name="Google Shape;236;p23"/>
          <p:cNvSpPr/>
          <p:nvPr/>
        </p:nvSpPr>
        <p:spPr>
          <a:xfrm>
            <a:off x="8363300" y="3687650"/>
            <a:ext cx="3594900" cy="978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04800" lvl="0" marL="457200" rtl="0" algn="l">
              <a:spcBef>
                <a:spcPts val="0"/>
              </a:spcBef>
              <a:spcAft>
                <a:spcPts val="0"/>
              </a:spcAft>
              <a:buClr>
                <a:schemeClr val="dk1"/>
              </a:buClr>
              <a:buSzPts val="1200"/>
              <a:buFont typeface="Nunito SemiBold"/>
              <a:buAutoNum type="arabicPeriod"/>
            </a:pPr>
            <a:r>
              <a:rPr lang="en-US" sz="1200">
                <a:solidFill>
                  <a:schemeClr val="dk1"/>
                </a:solidFill>
                <a:latin typeface="Nunito SemiBold"/>
                <a:ea typeface="Nunito SemiBold"/>
                <a:cs typeface="Nunito SemiBold"/>
                <a:sym typeface="Nunito SemiBold"/>
              </a:rPr>
              <a:t>get all eligible customers which are not in promotion_user_availed</a:t>
            </a:r>
            <a:endParaRPr sz="1200">
              <a:solidFill>
                <a:schemeClr val="dk1"/>
              </a:solidFill>
              <a:latin typeface="Nunito SemiBold"/>
              <a:ea typeface="Nunito SemiBold"/>
              <a:cs typeface="Nunito SemiBold"/>
              <a:sym typeface="Nunito SemiBold"/>
            </a:endParaRPr>
          </a:p>
          <a:p>
            <a:pPr indent="-304800" lvl="0" marL="457200" rtl="0" algn="l">
              <a:spcBef>
                <a:spcPts val="0"/>
              </a:spcBef>
              <a:spcAft>
                <a:spcPts val="0"/>
              </a:spcAft>
              <a:buClr>
                <a:schemeClr val="dk1"/>
              </a:buClr>
              <a:buSzPts val="1200"/>
              <a:buFont typeface="Nunito SemiBold"/>
              <a:buAutoNum type="arabicPeriod"/>
            </a:pPr>
            <a:r>
              <a:rPr lang="en-US" sz="1200">
                <a:solidFill>
                  <a:schemeClr val="dk1"/>
                </a:solidFill>
                <a:latin typeface="Nunito SemiBold"/>
                <a:ea typeface="Nunito SemiBold"/>
                <a:cs typeface="Nunito SemiBold"/>
                <a:sym typeface="Nunito SemiBold"/>
              </a:rPr>
              <a:t>send promotion reminder sms to those customers</a:t>
            </a:r>
            <a:endParaRPr sz="1200">
              <a:solidFill>
                <a:schemeClr val="dk1"/>
              </a:solidFill>
              <a:latin typeface="Nunito SemiBold"/>
              <a:ea typeface="Nunito SemiBold"/>
              <a:cs typeface="Nunito SemiBold"/>
              <a:sym typeface="Nunito SemiBold"/>
            </a:endParaRPr>
          </a:p>
        </p:txBody>
      </p:sp>
      <p:cxnSp>
        <p:nvCxnSpPr>
          <p:cNvPr id="237" name="Google Shape;237;p23"/>
          <p:cNvCxnSpPr>
            <a:stCxn id="234" idx="3"/>
            <a:endCxn id="235" idx="1"/>
          </p:cNvCxnSpPr>
          <p:nvPr/>
        </p:nvCxnSpPr>
        <p:spPr>
          <a:xfrm>
            <a:off x="1862850" y="4183000"/>
            <a:ext cx="344400" cy="0"/>
          </a:xfrm>
          <a:prstGeom prst="straightConnector1">
            <a:avLst/>
          </a:prstGeom>
          <a:noFill/>
          <a:ln cap="flat" cmpd="sng" w="9525">
            <a:solidFill>
              <a:schemeClr val="dk2"/>
            </a:solidFill>
            <a:prstDash val="solid"/>
            <a:round/>
            <a:headEnd len="med" w="med" type="none"/>
            <a:tailEnd len="med" w="med" type="triangle"/>
          </a:ln>
        </p:spPr>
      </p:cxnSp>
      <p:sp>
        <p:nvSpPr>
          <p:cNvPr id="238" name="Google Shape;238;p23"/>
          <p:cNvSpPr/>
          <p:nvPr/>
        </p:nvSpPr>
        <p:spPr>
          <a:xfrm>
            <a:off x="3577525" y="3693950"/>
            <a:ext cx="1788000" cy="978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chemeClr val="dk1"/>
                </a:solidFill>
                <a:latin typeface="Nunito SemiBold"/>
                <a:ea typeface="Nunito SemiBold"/>
                <a:cs typeface="Nunito SemiBold"/>
                <a:sym typeface="Nunito SemiBold"/>
              </a:rPr>
              <a:t>if end date is greater than current</a:t>
            </a:r>
            <a:endParaRPr sz="1200">
              <a:solidFill>
                <a:schemeClr val="dk1"/>
              </a:solidFill>
              <a:latin typeface="Nunito SemiBold"/>
              <a:ea typeface="Nunito SemiBold"/>
              <a:cs typeface="Nunito SemiBold"/>
              <a:sym typeface="Nunito SemiBold"/>
            </a:endParaRPr>
          </a:p>
        </p:txBody>
      </p:sp>
      <p:sp>
        <p:nvSpPr>
          <p:cNvPr id="239" name="Google Shape;239;p23"/>
          <p:cNvSpPr/>
          <p:nvPr/>
        </p:nvSpPr>
        <p:spPr>
          <a:xfrm>
            <a:off x="3601375" y="5477000"/>
            <a:ext cx="1740300" cy="783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chemeClr val="dk1"/>
                </a:solidFill>
                <a:latin typeface="Nunito SemiBold"/>
                <a:ea typeface="Nunito SemiBold"/>
                <a:cs typeface="Nunito SemiBold"/>
                <a:sym typeface="Nunito SemiBold"/>
              </a:rPr>
              <a:t>Mar promotions as Inactive</a:t>
            </a:r>
            <a:endParaRPr sz="1200">
              <a:solidFill>
                <a:schemeClr val="dk1"/>
              </a:solidFill>
              <a:latin typeface="Nunito SemiBold"/>
              <a:ea typeface="Nunito SemiBold"/>
              <a:cs typeface="Nunito SemiBold"/>
              <a:sym typeface="Nunito SemiBold"/>
            </a:endParaRPr>
          </a:p>
        </p:txBody>
      </p:sp>
      <p:cxnSp>
        <p:nvCxnSpPr>
          <p:cNvPr id="240" name="Google Shape;240;p23"/>
          <p:cNvCxnSpPr>
            <a:stCxn id="235" idx="3"/>
            <a:endCxn id="238" idx="1"/>
          </p:cNvCxnSpPr>
          <p:nvPr/>
        </p:nvCxnSpPr>
        <p:spPr>
          <a:xfrm>
            <a:off x="3292500" y="4183000"/>
            <a:ext cx="285000" cy="0"/>
          </a:xfrm>
          <a:prstGeom prst="straightConnector1">
            <a:avLst/>
          </a:prstGeom>
          <a:noFill/>
          <a:ln cap="flat" cmpd="sng" w="9525">
            <a:solidFill>
              <a:schemeClr val="dk2"/>
            </a:solidFill>
            <a:prstDash val="solid"/>
            <a:round/>
            <a:headEnd len="med" w="med" type="none"/>
            <a:tailEnd len="med" w="med" type="triangle"/>
          </a:ln>
        </p:spPr>
      </p:cxnSp>
      <p:sp>
        <p:nvSpPr>
          <p:cNvPr id="241" name="Google Shape;241;p23"/>
          <p:cNvSpPr/>
          <p:nvPr/>
        </p:nvSpPr>
        <p:spPr>
          <a:xfrm>
            <a:off x="6325450" y="5555100"/>
            <a:ext cx="852900" cy="627600"/>
          </a:xfrm>
          <a:prstGeom prst="ellipse">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END</a:t>
            </a:r>
            <a:endParaRPr/>
          </a:p>
        </p:txBody>
      </p:sp>
      <p:cxnSp>
        <p:nvCxnSpPr>
          <p:cNvPr id="242" name="Google Shape;242;p23"/>
          <p:cNvCxnSpPr>
            <a:stCxn id="238" idx="2"/>
            <a:endCxn id="239" idx="0"/>
          </p:cNvCxnSpPr>
          <p:nvPr/>
        </p:nvCxnSpPr>
        <p:spPr>
          <a:xfrm>
            <a:off x="4471525" y="4671950"/>
            <a:ext cx="0" cy="805200"/>
          </a:xfrm>
          <a:prstGeom prst="straightConnector1">
            <a:avLst/>
          </a:prstGeom>
          <a:noFill/>
          <a:ln cap="flat" cmpd="sng" w="9525">
            <a:solidFill>
              <a:schemeClr val="dk2"/>
            </a:solidFill>
            <a:prstDash val="solid"/>
            <a:round/>
            <a:headEnd len="med" w="med" type="none"/>
            <a:tailEnd len="med" w="med" type="triangle"/>
          </a:ln>
        </p:spPr>
      </p:cxnSp>
      <p:sp>
        <p:nvSpPr>
          <p:cNvPr id="243" name="Google Shape;243;p23"/>
          <p:cNvSpPr txBox="1"/>
          <p:nvPr/>
        </p:nvSpPr>
        <p:spPr>
          <a:xfrm>
            <a:off x="4554750" y="4845875"/>
            <a:ext cx="5685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YES</a:t>
            </a:r>
            <a:endParaRPr>
              <a:latin typeface="Nunito SemiBold"/>
              <a:ea typeface="Nunito SemiBold"/>
              <a:cs typeface="Nunito SemiBold"/>
              <a:sym typeface="Nunito SemiBold"/>
            </a:endParaRPr>
          </a:p>
        </p:txBody>
      </p:sp>
      <p:sp>
        <p:nvSpPr>
          <p:cNvPr id="244" name="Google Shape;244;p23"/>
          <p:cNvSpPr/>
          <p:nvPr/>
        </p:nvSpPr>
        <p:spPr>
          <a:xfrm>
            <a:off x="5857888" y="3694900"/>
            <a:ext cx="1788000" cy="978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chemeClr val="dk1"/>
                </a:solidFill>
                <a:latin typeface="Nunito SemiBold"/>
                <a:ea typeface="Nunito SemiBold"/>
                <a:cs typeface="Nunito SemiBold"/>
                <a:sym typeface="Nunito SemiBold"/>
              </a:rPr>
              <a:t>If promotion reminder sms exits</a:t>
            </a:r>
            <a:endParaRPr sz="1200">
              <a:solidFill>
                <a:schemeClr val="dk1"/>
              </a:solidFill>
              <a:latin typeface="Nunito SemiBold"/>
              <a:ea typeface="Nunito SemiBold"/>
              <a:cs typeface="Nunito SemiBold"/>
              <a:sym typeface="Nunito SemiBold"/>
            </a:endParaRPr>
          </a:p>
        </p:txBody>
      </p:sp>
      <p:cxnSp>
        <p:nvCxnSpPr>
          <p:cNvPr id="245" name="Google Shape;245;p23"/>
          <p:cNvCxnSpPr>
            <a:stCxn id="239" idx="3"/>
            <a:endCxn id="241" idx="2"/>
          </p:cNvCxnSpPr>
          <p:nvPr/>
        </p:nvCxnSpPr>
        <p:spPr>
          <a:xfrm>
            <a:off x="5341675" y="5868950"/>
            <a:ext cx="983700" cy="0"/>
          </a:xfrm>
          <a:prstGeom prst="straightConnector1">
            <a:avLst/>
          </a:prstGeom>
          <a:noFill/>
          <a:ln cap="flat" cmpd="sng" w="9525">
            <a:solidFill>
              <a:schemeClr val="dk2"/>
            </a:solidFill>
            <a:prstDash val="solid"/>
            <a:round/>
            <a:headEnd len="med" w="med" type="none"/>
            <a:tailEnd len="med" w="med" type="triangle"/>
          </a:ln>
        </p:spPr>
      </p:cxnSp>
      <p:cxnSp>
        <p:nvCxnSpPr>
          <p:cNvPr id="246" name="Google Shape;246;p23"/>
          <p:cNvCxnSpPr>
            <a:stCxn id="244" idx="2"/>
            <a:endCxn id="241" idx="0"/>
          </p:cNvCxnSpPr>
          <p:nvPr/>
        </p:nvCxnSpPr>
        <p:spPr>
          <a:xfrm>
            <a:off x="6751888" y="4672900"/>
            <a:ext cx="0" cy="882300"/>
          </a:xfrm>
          <a:prstGeom prst="straightConnector1">
            <a:avLst/>
          </a:prstGeom>
          <a:noFill/>
          <a:ln cap="flat" cmpd="sng" w="9525">
            <a:solidFill>
              <a:schemeClr val="dk2"/>
            </a:solidFill>
            <a:prstDash val="solid"/>
            <a:round/>
            <a:headEnd len="med" w="med" type="none"/>
            <a:tailEnd len="med" w="med" type="triangle"/>
          </a:ln>
        </p:spPr>
      </p:cxnSp>
      <p:sp>
        <p:nvSpPr>
          <p:cNvPr id="247" name="Google Shape;247;p23"/>
          <p:cNvSpPr txBox="1"/>
          <p:nvPr/>
        </p:nvSpPr>
        <p:spPr>
          <a:xfrm>
            <a:off x="6751900" y="4885400"/>
            <a:ext cx="5685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NO</a:t>
            </a:r>
            <a:endParaRPr>
              <a:latin typeface="Nunito SemiBold"/>
              <a:ea typeface="Nunito SemiBold"/>
              <a:cs typeface="Nunito SemiBold"/>
              <a:sym typeface="Nunito SemiBold"/>
            </a:endParaRPr>
          </a:p>
        </p:txBody>
      </p:sp>
      <p:cxnSp>
        <p:nvCxnSpPr>
          <p:cNvPr id="248" name="Google Shape;248;p23"/>
          <p:cNvCxnSpPr>
            <a:stCxn id="244" idx="3"/>
            <a:endCxn id="236" idx="1"/>
          </p:cNvCxnSpPr>
          <p:nvPr/>
        </p:nvCxnSpPr>
        <p:spPr>
          <a:xfrm flipH="1" rot="10800000">
            <a:off x="7645888" y="4176700"/>
            <a:ext cx="717300" cy="7200"/>
          </a:xfrm>
          <a:prstGeom prst="straightConnector1">
            <a:avLst/>
          </a:prstGeom>
          <a:noFill/>
          <a:ln cap="flat" cmpd="sng" w="9525">
            <a:solidFill>
              <a:schemeClr val="dk2"/>
            </a:solidFill>
            <a:prstDash val="solid"/>
            <a:round/>
            <a:headEnd len="med" w="med" type="none"/>
            <a:tailEnd len="med" w="med" type="triangle"/>
          </a:ln>
        </p:spPr>
      </p:cxnSp>
      <p:cxnSp>
        <p:nvCxnSpPr>
          <p:cNvPr id="249" name="Google Shape;249;p23"/>
          <p:cNvCxnSpPr>
            <a:stCxn id="238" idx="3"/>
            <a:endCxn id="244" idx="1"/>
          </p:cNvCxnSpPr>
          <p:nvPr/>
        </p:nvCxnSpPr>
        <p:spPr>
          <a:xfrm>
            <a:off x="5365525" y="4182950"/>
            <a:ext cx="492300" cy="900"/>
          </a:xfrm>
          <a:prstGeom prst="straightConnector1">
            <a:avLst/>
          </a:prstGeom>
          <a:noFill/>
          <a:ln cap="flat" cmpd="sng" w="9525">
            <a:solidFill>
              <a:schemeClr val="dk2"/>
            </a:solidFill>
            <a:prstDash val="solid"/>
            <a:round/>
            <a:headEnd len="med" w="med" type="none"/>
            <a:tailEnd len="med" w="med" type="triangle"/>
          </a:ln>
        </p:spPr>
      </p:cxnSp>
      <p:sp>
        <p:nvSpPr>
          <p:cNvPr id="250" name="Google Shape;250;p23"/>
          <p:cNvSpPr txBox="1"/>
          <p:nvPr/>
        </p:nvSpPr>
        <p:spPr>
          <a:xfrm>
            <a:off x="5327450" y="3726700"/>
            <a:ext cx="5685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NO</a:t>
            </a:r>
            <a:endParaRPr>
              <a:latin typeface="Nunito SemiBold"/>
              <a:ea typeface="Nunito SemiBold"/>
              <a:cs typeface="Nunito SemiBold"/>
              <a:sym typeface="Nunito SemiBold"/>
            </a:endParaRPr>
          </a:p>
        </p:txBody>
      </p:sp>
      <p:sp>
        <p:nvSpPr>
          <p:cNvPr id="251" name="Google Shape;251;p23"/>
          <p:cNvSpPr txBox="1"/>
          <p:nvPr/>
        </p:nvSpPr>
        <p:spPr>
          <a:xfrm>
            <a:off x="7720350" y="3726700"/>
            <a:ext cx="5685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YES</a:t>
            </a:r>
            <a:endParaRPr>
              <a:latin typeface="Nunito SemiBold"/>
              <a:ea typeface="Nunito SemiBold"/>
              <a:cs typeface="Nunito SemiBold"/>
              <a:sym typeface="Nunito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4"/>
          <p:cNvSpPr/>
          <p:nvPr/>
        </p:nvSpPr>
        <p:spPr>
          <a:xfrm>
            <a:off x="182250" y="2873050"/>
            <a:ext cx="11827500" cy="3457200"/>
          </a:xfrm>
          <a:prstGeom prst="rect">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4"/>
          <p:cNvSpPr/>
          <p:nvPr/>
        </p:nvSpPr>
        <p:spPr>
          <a:xfrm>
            <a:off x="4583850" y="3197163"/>
            <a:ext cx="7236900" cy="3133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8" name="Google Shape;258;p24"/>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259" name="Google Shape;259;p24"/>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Create Campaign Post Functionality</a:t>
            </a:r>
            <a:endParaRPr/>
          </a:p>
        </p:txBody>
      </p:sp>
      <p:sp>
        <p:nvSpPr>
          <p:cNvPr id="260" name="Google Shape;260;p24"/>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61" name="Google Shape;261;p24"/>
          <p:cNvSpPr/>
          <p:nvPr/>
        </p:nvSpPr>
        <p:spPr>
          <a:xfrm>
            <a:off x="364050" y="4617400"/>
            <a:ext cx="1080900" cy="705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chemeClr val="dk1"/>
                </a:solidFill>
                <a:latin typeface="Nunito SemiBold"/>
                <a:ea typeface="Nunito SemiBold"/>
                <a:cs typeface="Nunito SemiBold"/>
                <a:sym typeface="Nunito SemiBold"/>
              </a:rPr>
              <a:t>Create Campaign</a:t>
            </a:r>
            <a:endParaRPr sz="1200">
              <a:solidFill>
                <a:schemeClr val="dk1"/>
              </a:solidFill>
              <a:latin typeface="Nunito SemiBold"/>
              <a:ea typeface="Nunito SemiBold"/>
              <a:cs typeface="Nunito SemiBold"/>
              <a:sym typeface="Nunito SemiBold"/>
            </a:endParaRPr>
          </a:p>
        </p:txBody>
      </p:sp>
      <p:sp>
        <p:nvSpPr>
          <p:cNvPr id="262" name="Google Shape;262;p24"/>
          <p:cNvSpPr txBox="1"/>
          <p:nvPr/>
        </p:nvSpPr>
        <p:spPr>
          <a:xfrm>
            <a:off x="182250" y="919750"/>
            <a:ext cx="11827500" cy="7839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Nunito SemiBold"/>
              <a:buAutoNum type="arabicPeriod"/>
            </a:pPr>
            <a:r>
              <a:rPr lang="en-US" sz="1200">
                <a:latin typeface="Nunito SemiBold"/>
                <a:ea typeface="Nunito SemiBold"/>
                <a:cs typeface="Nunito SemiBold"/>
                <a:sym typeface="Nunito SemiBold"/>
              </a:rPr>
              <a:t>After clicking campaign button it will send a task to queue with campaign Id </a:t>
            </a:r>
            <a:endParaRPr sz="1200">
              <a:latin typeface="Nunito SemiBold"/>
              <a:ea typeface="Nunito SemiBold"/>
              <a:cs typeface="Nunito SemiBold"/>
              <a:sym typeface="Nunito SemiBold"/>
            </a:endParaRPr>
          </a:p>
          <a:p>
            <a:pPr indent="-304800" lvl="0" marL="457200" rtl="0" algn="l">
              <a:spcBef>
                <a:spcPts val="0"/>
              </a:spcBef>
              <a:spcAft>
                <a:spcPts val="0"/>
              </a:spcAft>
              <a:buSzPts val="1200"/>
              <a:buFont typeface="Nunito SemiBold"/>
              <a:buAutoNum type="arabicPeriod"/>
            </a:pPr>
            <a:r>
              <a:rPr lang="en-US" sz="1200">
                <a:latin typeface="Nunito SemiBold"/>
                <a:ea typeface="Nunito SemiBold"/>
                <a:cs typeface="Nunito SemiBold"/>
                <a:sym typeface="Nunito SemiBold"/>
              </a:rPr>
              <a:t>bulk worker is listening to the queue</a:t>
            </a:r>
            <a:endParaRPr sz="1200">
              <a:latin typeface="Nunito SemiBold"/>
              <a:ea typeface="Nunito SemiBold"/>
              <a:cs typeface="Nunito SemiBold"/>
              <a:sym typeface="Nunito SemiBold"/>
            </a:endParaRPr>
          </a:p>
          <a:p>
            <a:pPr indent="-304800" lvl="0" marL="457200" rtl="0" algn="l">
              <a:spcBef>
                <a:spcPts val="0"/>
              </a:spcBef>
              <a:spcAft>
                <a:spcPts val="0"/>
              </a:spcAft>
              <a:buSzPts val="1200"/>
              <a:buFont typeface="Nunito SemiBold"/>
              <a:buAutoNum type="arabicPeriod"/>
            </a:pPr>
            <a:r>
              <a:rPr lang="en-US" sz="1200">
                <a:latin typeface="Nunito SemiBold"/>
                <a:ea typeface="Nunito SemiBold"/>
                <a:cs typeface="Nunito SemiBold"/>
                <a:sym typeface="Nunito SemiBold"/>
              </a:rPr>
              <a:t>It will get all the eligible customers using </a:t>
            </a:r>
            <a:r>
              <a:rPr lang="en-US" sz="1200">
                <a:latin typeface="Nunito SemiBold"/>
                <a:ea typeface="Nunito SemiBold"/>
                <a:cs typeface="Nunito SemiBold"/>
                <a:sym typeface="Nunito SemiBold"/>
              </a:rPr>
              <a:t>eligibility</a:t>
            </a:r>
            <a:r>
              <a:rPr lang="en-US" sz="1200">
                <a:latin typeface="Nunito SemiBold"/>
                <a:ea typeface="Nunito SemiBold"/>
                <a:cs typeface="Nunito SemiBold"/>
                <a:sym typeface="Nunito SemiBold"/>
              </a:rPr>
              <a:t> criteria that are not in promotion_customer_availed table</a:t>
            </a:r>
            <a:endParaRPr sz="1200">
              <a:latin typeface="Nunito SemiBold"/>
              <a:ea typeface="Nunito SemiBold"/>
              <a:cs typeface="Nunito SemiBold"/>
              <a:sym typeface="Nunito SemiBold"/>
            </a:endParaRPr>
          </a:p>
          <a:p>
            <a:pPr indent="-304800" lvl="0" marL="457200" rtl="0" algn="l">
              <a:spcBef>
                <a:spcPts val="0"/>
              </a:spcBef>
              <a:spcAft>
                <a:spcPts val="0"/>
              </a:spcAft>
              <a:buSzPts val="1200"/>
              <a:buFont typeface="Nunito SemiBold"/>
              <a:buAutoNum type="arabicPeriod"/>
            </a:pPr>
            <a:r>
              <a:rPr lang="en-US" sz="1200">
                <a:latin typeface="Nunito SemiBold"/>
                <a:ea typeface="Nunito SemiBold"/>
                <a:cs typeface="Nunito SemiBold"/>
                <a:sym typeface="Nunito SemiBold"/>
              </a:rPr>
              <a:t>send </a:t>
            </a:r>
            <a:r>
              <a:rPr lang="en-US" sz="1200">
                <a:latin typeface="Nunito SemiBold"/>
                <a:ea typeface="Nunito SemiBold"/>
                <a:cs typeface="Nunito SemiBold"/>
                <a:sym typeface="Nunito SemiBold"/>
              </a:rPr>
              <a:t>eligibility</a:t>
            </a:r>
            <a:r>
              <a:rPr lang="en-US" sz="1200">
                <a:latin typeface="Nunito SemiBold"/>
                <a:ea typeface="Nunito SemiBold"/>
                <a:cs typeface="Nunito SemiBold"/>
                <a:sym typeface="Nunito SemiBold"/>
              </a:rPr>
              <a:t> promotion sms to all those customers</a:t>
            </a:r>
            <a:endParaRPr sz="1200">
              <a:latin typeface="Nunito SemiBold"/>
              <a:ea typeface="Nunito SemiBold"/>
              <a:cs typeface="Nunito SemiBold"/>
              <a:sym typeface="Nunito SemiBold"/>
            </a:endParaRPr>
          </a:p>
          <a:p>
            <a:pPr indent="-304800" lvl="0" marL="457200" rtl="0" algn="l">
              <a:spcBef>
                <a:spcPts val="0"/>
              </a:spcBef>
              <a:spcAft>
                <a:spcPts val="0"/>
              </a:spcAft>
              <a:buSzPts val="1200"/>
              <a:buFont typeface="Nunito SemiBold"/>
              <a:buAutoNum type="arabicPeriod"/>
            </a:pPr>
            <a:r>
              <a:rPr lang="en-US" sz="1200">
                <a:latin typeface="Nunito SemiBold"/>
                <a:ea typeface="Nunito SemiBold"/>
                <a:cs typeface="Nunito SemiBold"/>
                <a:sym typeface="Nunito SemiBold"/>
              </a:rPr>
              <a:t>create </a:t>
            </a:r>
            <a:r>
              <a:rPr lang="en-US" sz="1200">
                <a:latin typeface="Nunito SemiBold"/>
                <a:ea typeface="Nunito SemiBold"/>
                <a:cs typeface="Nunito SemiBold"/>
                <a:sym typeface="Nunito SemiBold"/>
              </a:rPr>
              <a:t>event of eligibility promotion sms</a:t>
            </a:r>
            <a:endParaRPr sz="1200">
              <a:latin typeface="Nunito SemiBold"/>
              <a:ea typeface="Nunito SemiBold"/>
              <a:cs typeface="Nunito SemiBold"/>
              <a:sym typeface="Nunito SemiBold"/>
            </a:endParaRPr>
          </a:p>
          <a:p>
            <a:pPr indent="-304800" lvl="0" marL="457200" rtl="0" algn="l">
              <a:spcBef>
                <a:spcPts val="0"/>
              </a:spcBef>
              <a:spcAft>
                <a:spcPts val="0"/>
              </a:spcAft>
              <a:buSzPts val="1200"/>
              <a:buFont typeface="Nunito SemiBold"/>
              <a:buAutoNum type="arabicPeriod"/>
            </a:pPr>
            <a:r>
              <a:rPr lang="en-US" sz="1200">
                <a:latin typeface="Nunito SemiBold"/>
                <a:ea typeface="Nunito SemiBold"/>
                <a:cs typeface="Nunito SemiBold"/>
                <a:sym typeface="Nunito SemiBold"/>
              </a:rPr>
              <a:t>check promotion action condition exists</a:t>
            </a:r>
            <a:endParaRPr sz="1200">
              <a:latin typeface="Nunito SemiBold"/>
              <a:ea typeface="Nunito SemiBold"/>
              <a:cs typeface="Nunito SemiBold"/>
              <a:sym typeface="Nunito SemiBold"/>
            </a:endParaRPr>
          </a:p>
          <a:p>
            <a:pPr indent="-304800" lvl="0" marL="457200" rtl="0" algn="l">
              <a:spcBef>
                <a:spcPts val="0"/>
              </a:spcBef>
              <a:spcAft>
                <a:spcPts val="0"/>
              </a:spcAft>
              <a:buSzPts val="1200"/>
              <a:buFont typeface="Nunito SemiBold"/>
              <a:buAutoNum type="arabicPeriod"/>
            </a:pPr>
            <a:r>
              <a:rPr lang="en-US" sz="1200">
                <a:latin typeface="Nunito SemiBold"/>
                <a:ea typeface="Nunito SemiBold"/>
                <a:cs typeface="Nunito SemiBold"/>
                <a:sym typeface="Nunito SemiBold"/>
              </a:rPr>
              <a:t>If No, then give rewards to all eligible customers</a:t>
            </a:r>
            <a:endParaRPr sz="1200">
              <a:latin typeface="Nunito SemiBold"/>
              <a:ea typeface="Nunito SemiBold"/>
              <a:cs typeface="Nunito SemiBold"/>
              <a:sym typeface="Nunito SemiBold"/>
            </a:endParaRPr>
          </a:p>
          <a:p>
            <a:pPr indent="-304800" lvl="0" marL="457200" rtl="0" algn="l">
              <a:spcBef>
                <a:spcPts val="0"/>
              </a:spcBef>
              <a:spcAft>
                <a:spcPts val="0"/>
              </a:spcAft>
              <a:buSzPts val="1200"/>
              <a:buFont typeface="Nunito SemiBold"/>
              <a:buAutoNum type="arabicPeriod"/>
            </a:pPr>
            <a:r>
              <a:rPr lang="en-US" sz="1200">
                <a:latin typeface="Nunito SemiBold"/>
                <a:ea typeface="Nunito SemiBold"/>
                <a:cs typeface="Nunito SemiBold"/>
                <a:sym typeface="Nunito SemiBold"/>
              </a:rPr>
              <a:t>Create event for the customer of promotion</a:t>
            </a:r>
            <a:endParaRPr sz="1200">
              <a:latin typeface="Nunito SemiBold"/>
              <a:ea typeface="Nunito SemiBold"/>
              <a:cs typeface="Nunito SemiBold"/>
              <a:sym typeface="Nunito SemiBold"/>
            </a:endParaRPr>
          </a:p>
          <a:p>
            <a:pPr indent="-304800" lvl="0" marL="457200" rtl="0" algn="l">
              <a:spcBef>
                <a:spcPts val="0"/>
              </a:spcBef>
              <a:spcAft>
                <a:spcPts val="0"/>
              </a:spcAft>
              <a:buSzPts val="1200"/>
              <a:buFont typeface="Nunito SemiBold"/>
              <a:buAutoNum type="arabicPeriod"/>
            </a:pPr>
            <a:r>
              <a:rPr lang="en-US" sz="1200">
                <a:latin typeface="Nunito SemiBold"/>
                <a:ea typeface="Nunito SemiBold"/>
                <a:cs typeface="Nunito SemiBold"/>
                <a:sym typeface="Nunito SemiBold"/>
              </a:rPr>
              <a:t>Send delivery promotion sms if it exists</a:t>
            </a:r>
            <a:endParaRPr sz="1200">
              <a:latin typeface="Nunito SemiBold"/>
              <a:ea typeface="Nunito SemiBold"/>
              <a:cs typeface="Nunito SemiBold"/>
              <a:sym typeface="Nunito SemiBold"/>
            </a:endParaRPr>
          </a:p>
          <a:p>
            <a:pPr indent="-304800" lvl="0" marL="457200" rtl="0" algn="l">
              <a:spcBef>
                <a:spcPts val="0"/>
              </a:spcBef>
              <a:spcAft>
                <a:spcPts val="0"/>
              </a:spcAft>
              <a:buSzPts val="1200"/>
              <a:buFont typeface="Nunito SemiBold"/>
              <a:buAutoNum type="arabicPeriod"/>
            </a:pPr>
            <a:r>
              <a:rPr lang="en-US" sz="1200">
                <a:latin typeface="Nunito SemiBold"/>
                <a:ea typeface="Nunito SemiBold"/>
                <a:cs typeface="Nunito SemiBold"/>
                <a:sym typeface="Nunito SemiBold"/>
              </a:rPr>
              <a:t>create mapping in promotion_customer_mapping table</a:t>
            </a:r>
            <a:endParaRPr sz="1200">
              <a:latin typeface="Nunito SemiBold"/>
              <a:ea typeface="Nunito SemiBold"/>
              <a:cs typeface="Nunito SemiBold"/>
              <a:sym typeface="Nunito SemiBold"/>
            </a:endParaRPr>
          </a:p>
        </p:txBody>
      </p:sp>
      <p:sp>
        <p:nvSpPr>
          <p:cNvPr id="263" name="Google Shape;263;p24"/>
          <p:cNvSpPr/>
          <p:nvPr/>
        </p:nvSpPr>
        <p:spPr>
          <a:xfrm>
            <a:off x="1879624" y="4578250"/>
            <a:ext cx="2100175" cy="783900"/>
          </a:xfrm>
          <a:prstGeom prst="flowChartMagneticDrum">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Nunito"/>
                <a:ea typeface="Nunito"/>
                <a:cs typeface="Nunito"/>
                <a:sym typeface="Nunito"/>
              </a:rPr>
              <a:t>Bulk Queue with campaign Id</a:t>
            </a:r>
            <a:endParaRPr sz="1200">
              <a:latin typeface="Nunito"/>
              <a:ea typeface="Nunito"/>
              <a:cs typeface="Nunito"/>
              <a:sym typeface="Nunito"/>
            </a:endParaRPr>
          </a:p>
        </p:txBody>
      </p:sp>
      <p:sp>
        <p:nvSpPr>
          <p:cNvPr id="264" name="Google Shape;264;p24"/>
          <p:cNvSpPr/>
          <p:nvPr/>
        </p:nvSpPr>
        <p:spPr>
          <a:xfrm>
            <a:off x="8670150" y="4571600"/>
            <a:ext cx="2973000" cy="1385700"/>
          </a:xfrm>
          <a:prstGeom prst="rect">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304800" lvl="0" marL="457200" rtl="0" algn="l">
              <a:spcBef>
                <a:spcPts val="0"/>
              </a:spcBef>
              <a:spcAft>
                <a:spcPts val="0"/>
              </a:spcAft>
              <a:buSzPts val="1200"/>
              <a:buFont typeface="Nunito"/>
              <a:buAutoNum type="arabicPeriod"/>
            </a:pPr>
            <a:r>
              <a:rPr lang="en-US" sz="1200">
                <a:latin typeface="Nunito"/>
                <a:ea typeface="Nunito"/>
                <a:cs typeface="Nunito"/>
                <a:sym typeface="Nunito"/>
              </a:rPr>
              <a:t>Give rewards to all eligible customers</a:t>
            </a:r>
            <a:endParaRPr sz="1200">
              <a:latin typeface="Nunito"/>
              <a:ea typeface="Nunito"/>
              <a:cs typeface="Nunito"/>
              <a:sym typeface="Nunito"/>
            </a:endParaRPr>
          </a:p>
          <a:p>
            <a:pPr indent="-304800" lvl="0" marL="457200" rtl="0" algn="l">
              <a:spcBef>
                <a:spcPts val="0"/>
              </a:spcBef>
              <a:spcAft>
                <a:spcPts val="0"/>
              </a:spcAft>
              <a:buSzPts val="1200"/>
              <a:buFont typeface="Nunito"/>
              <a:buAutoNum type="arabicPeriod"/>
            </a:pPr>
            <a:r>
              <a:rPr lang="en-US" sz="1200">
                <a:latin typeface="Nunito"/>
                <a:ea typeface="Nunito"/>
                <a:cs typeface="Nunito"/>
                <a:sym typeface="Nunito"/>
              </a:rPr>
              <a:t>Create event for the customer</a:t>
            </a:r>
            <a:endParaRPr sz="1200">
              <a:latin typeface="Nunito"/>
              <a:ea typeface="Nunito"/>
              <a:cs typeface="Nunito"/>
              <a:sym typeface="Nunito"/>
            </a:endParaRPr>
          </a:p>
          <a:p>
            <a:pPr indent="-304800" lvl="0" marL="457200" rtl="0" algn="l">
              <a:spcBef>
                <a:spcPts val="0"/>
              </a:spcBef>
              <a:spcAft>
                <a:spcPts val="0"/>
              </a:spcAft>
              <a:buSzPts val="1200"/>
              <a:buFont typeface="Nunito"/>
              <a:buAutoNum type="arabicPeriod"/>
            </a:pPr>
            <a:r>
              <a:rPr lang="en-US" sz="1200">
                <a:latin typeface="Nunito"/>
                <a:ea typeface="Nunito"/>
                <a:cs typeface="Nunito"/>
                <a:sym typeface="Nunito"/>
              </a:rPr>
              <a:t>send delivery sms</a:t>
            </a:r>
            <a:endParaRPr sz="1200">
              <a:latin typeface="Nunito"/>
              <a:ea typeface="Nunito"/>
              <a:cs typeface="Nunito"/>
              <a:sym typeface="Nunito"/>
            </a:endParaRPr>
          </a:p>
          <a:p>
            <a:pPr indent="-304800" lvl="0" marL="457200" rtl="0" algn="l">
              <a:spcBef>
                <a:spcPts val="0"/>
              </a:spcBef>
              <a:spcAft>
                <a:spcPts val="0"/>
              </a:spcAft>
              <a:buSzPts val="1200"/>
              <a:buFont typeface="Nunito"/>
              <a:buAutoNum type="arabicPeriod"/>
            </a:pPr>
            <a:r>
              <a:rPr lang="en-US" sz="1200">
                <a:latin typeface="Nunito"/>
                <a:ea typeface="Nunito"/>
                <a:cs typeface="Nunito"/>
                <a:sym typeface="Nunito"/>
              </a:rPr>
              <a:t>Create mapping in promotion_customer_mapping table</a:t>
            </a:r>
            <a:endParaRPr sz="1200">
              <a:latin typeface="Nunito"/>
              <a:ea typeface="Nunito"/>
              <a:cs typeface="Nunito"/>
              <a:sym typeface="Nunito"/>
            </a:endParaRPr>
          </a:p>
        </p:txBody>
      </p:sp>
      <p:sp>
        <p:nvSpPr>
          <p:cNvPr id="265" name="Google Shape;265;p24"/>
          <p:cNvSpPr txBox="1"/>
          <p:nvPr/>
        </p:nvSpPr>
        <p:spPr>
          <a:xfrm>
            <a:off x="6917100" y="2799975"/>
            <a:ext cx="2570400" cy="4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Bulk Worker for Promotion</a:t>
            </a:r>
            <a:endParaRPr>
              <a:latin typeface="Nunito SemiBold"/>
              <a:ea typeface="Nunito SemiBold"/>
              <a:cs typeface="Nunito SemiBold"/>
              <a:sym typeface="Nunito SemiBold"/>
            </a:endParaRPr>
          </a:p>
        </p:txBody>
      </p:sp>
      <p:cxnSp>
        <p:nvCxnSpPr>
          <p:cNvPr id="266" name="Google Shape;266;p24"/>
          <p:cNvCxnSpPr>
            <a:stCxn id="263" idx="4"/>
            <a:endCxn id="267" idx="1"/>
          </p:cNvCxnSpPr>
          <p:nvPr/>
        </p:nvCxnSpPr>
        <p:spPr>
          <a:xfrm flipH="1" rot="10800000">
            <a:off x="3979799" y="4036300"/>
            <a:ext cx="969300" cy="9339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268" name="Google Shape;268;p24"/>
          <p:cNvCxnSpPr>
            <a:stCxn id="261" idx="3"/>
            <a:endCxn id="263" idx="1"/>
          </p:cNvCxnSpPr>
          <p:nvPr/>
        </p:nvCxnSpPr>
        <p:spPr>
          <a:xfrm>
            <a:off x="1444950" y="4970200"/>
            <a:ext cx="434700" cy="0"/>
          </a:xfrm>
          <a:prstGeom prst="straightConnector1">
            <a:avLst/>
          </a:prstGeom>
          <a:noFill/>
          <a:ln cap="flat" cmpd="sng" w="9525">
            <a:solidFill>
              <a:schemeClr val="dk2"/>
            </a:solidFill>
            <a:prstDash val="solid"/>
            <a:round/>
            <a:headEnd len="med" w="med" type="none"/>
            <a:tailEnd len="med" w="med" type="triangle"/>
          </a:ln>
        </p:spPr>
      </p:cxnSp>
      <p:sp>
        <p:nvSpPr>
          <p:cNvPr id="269" name="Google Shape;269;p24"/>
          <p:cNvSpPr txBox="1"/>
          <p:nvPr/>
        </p:nvSpPr>
        <p:spPr>
          <a:xfrm>
            <a:off x="8018800" y="2203100"/>
            <a:ext cx="544800" cy="4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SemiBold"/>
              <a:ea typeface="Nunito SemiBold"/>
              <a:cs typeface="Nunito SemiBold"/>
              <a:sym typeface="Nunito SemiBold"/>
            </a:endParaRPr>
          </a:p>
        </p:txBody>
      </p:sp>
      <p:sp>
        <p:nvSpPr>
          <p:cNvPr id="267" name="Google Shape;267;p24"/>
          <p:cNvSpPr/>
          <p:nvPr/>
        </p:nvSpPr>
        <p:spPr>
          <a:xfrm>
            <a:off x="4949100" y="3343600"/>
            <a:ext cx="2293800" cy="1385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04800" lvl="0" marL="457200" rtl="0" algn="l">
              <a:spcBef>
                <a:spcPts val="0"/>
              </a:spcBef>
              <a:spcAft>
                <a:spcPts val="0"/>
              </a:spcAft>
              <a:buClr>
                <a:schemeClr val="dk1"/>
              </a:buClr>
              <a:buSzPts val="1200"/>
              <a:buAutoNum type="arabicPeriod"/>
            </a:pPr>
            <a:r>
              <a:rPr lang="en-US" sz="1200">
                <a:solidFill>
                  <a:schemeClr val="dk1"/>
                </a:solidFill>
              </a:rPr>
              <a:t>Get all eligible customers with eligibility criteria not present in promotion_customer_availed table</a:t>
            </a:r>
            <a:endParaRPr sz="1200">
              <a:solidFill>
                <a:schemeClr val="dk1"/>
              </a:solidFill>
            </a:endParaRPr>
          </a:p>
          <a:p>
            <a:pPr indent="-304800" lvl="0" marL="457200" rtl="0" algn="l">
              <a:spcBef>
                <a:spcPts val="0"/>
              </a:spcBef>
              <a:spcAft>
                <a:spcPts val="0"/>
              </a:spcAft>
              <a:buClr>
                <a:schemeClr val="dk1"/>
              </a:buClr>
              <a:buSzPts val="1200"/>
              <a:buAutoNum type="arabicPeriod"/>
            </a:pPr>
            <a:r>
              <a:rPr lang="en-US" sz="1200">
                <a:solidFill>
                  <a:schemeClr val="dk1"/>
                </a:solidFill>
              </a:rPr>
              <a:t>Send eligibility sms to all eligible customers</a:t>
            </a:r>
            <a:endParaRPr sz="1200">
              <a:solidFill>
                <a:schemeClr val="dk1"/>
              </a:solidFill>
            </a:endParaRPr>
          </a:p>
        </p:txBody>
      </p:sp>
      <p:sp>
        <p:nvSpPr>
          <p:cNvPr id="270" name="Google Shape;270;p24"/>
          <p:cNvSpPr/>
          <p:nvPr/>
        </p:nvSpPr>
        <p:spPr>
          <a:xfrm>
            <a:off x="7461150" y="3396850"/>
            <a:ext cx="1792200" cy="1279200"/>
          </a:xfrm>
          <a:prstGeom prst="diamond">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Nunito"/>
                <a:ea typeface="Nunito"/>
                <a:cs typeface="Nunito"/>
                <a:sym typeface="Nunito"/>
              </a:rPr>
              <a:t>Meet Action Condition</a:t>
            </a:r>
            <a:endParaRPr sz="1200">
              <a:latin typeface="Nunito"/>
              <a:ea typeface="Nunito"/>
              <a:cs typeface="Nunito"/>
              <a:sym typeface="Nunito"/>
            </a:endParaRPr>
          </a:p>
        </p:txBody>
      </p:sp>
      <p:cxnSp>
        <p:nvCxnSpPr>
          <p:cNvPr id="271" name="Google Shape;271;p24"/>
          <p:cNvCxnSpPr>
            <a:stCxn id="267" idx="3"/>
            <a:endCxn id="270" idx="1"/>
          </p:cNvCxnSpPr>
          <p:nvPr/>
        </p:nvCxnSpPr>
        <p:spPr>
          <a:xfrm>
            <a:off x="7242900" y="4036450"/>
            <a:ext cx="218400" cy="0"/>
          </a:xfrm>
          <a:prstGeom prst="straightConnector1">
            <a:avLst/>
          </a:prstGeom>
          <a:noFill/>
          <a:ln cap="flat" cmpd="sng" w="9525">
            <a:solidFill>
              <a:schemeClr val="dk2"/>
            </a:solidFill>
            <a:prstDash val="solid"/>
            <a:round/>
            <a:headEnd len="med" w="med" type="none"/>
            <a:tailEnd len="med" w="med" type="triangle"/>
          </a:ln>
        </p:spPr>
      </p:cxnSp>
      <p:cxnSp>
        <p:nvCxnSpPr>
          <p:cNvPr id="272" name="Google Shape;272;p24"/>
          <p:cNvCxnSpPr>
            <a:stCxn id="270" idx="2"/>
            <a:endCxn id="264" idx="1"/>
          </p:cNvCxnSpPr>
          <p:nvPr/>
        </p:nvCxnSpPr>
        <p:spPr>
          <a:xfrm flipH="1" rot="-5400000">
            <a:off x="8219550" y="4813750"/>
            <a:ext cx="588300" cy="312900"/>
          </a:xfrm>
          <a:prstGeom prst="bentConnector2">
            <a:avLst/>
          </a:prstGeom>
          <a:noFill/>
          <a:ln cap="flat" cmpd="sng" w="9525">
            <a:solidFill>
              <a:schemeClr val="dk2"/>
            </a:solidFill>
            <a:prstDash val="solid"/>
            <a:round/>
            <a:headEnd len="med" w="med" type="none"/>
            <a:tailEnd len="med" w="med" type="triangle"/>
          </a:ln>
        </p:spPr>
      </p:cxnSp>
      <p:sp>
        <p:nvSpPr>
          <p:cNvPr id="273" name="Google Shape;273;p24"/>
          <p:cNvSpPr txBox="1"/>
          <p:nvPr/>
        </p:nvSpPr>
        <p:spPr>
          <a:xfrm>
            <a:off x="8018800" y="5264350"/>
            <a:ext cx="544800" cy="4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Nunito SemiBold"/>
                <a:ea typeface="Nunito SemiBold"/>
                <a:cs typeface="Nunito SemiBold"/>
                <a:sym typeface="Nunito SemiBold"/>
              </a:rPr>
              <a:t>YES</a:t>
            </a:r>
            <a:endParaRPr sz="1200">
              <a:latin typeface="Nunito SemiBold"/>
              <a:ea typeface="Nunito SemiBold"/>
              <a:cs typeface="Nunito SemiBold"/>
              <a:sym typeface="Nunito SemiBold"/>
            </a:endParaRPr>
          </a:p>
        </p:txBody>
      </p:sp>
      <p:sp>
        <p:nvSpPr>
          <p:cNvPr id="274" name="Google Shape;274;p24"/>
          <p:cNvSpPr txBox="1"/>
          <p:nvPr/>
        </p:nvSpPr>
        <p:spPr>
          <a:xfrm>
            <a:off x="9209550" y="3758100"/>
            <a:ext cx="2884200" cy="29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Nunito SemiBold"/>
                <a:ea typeface="Nunito SemiBold"/>
                <a:cs typeface="Nunito SemiBold"/>
                <a:sym typeface="Nunito SemiBold"/>
              </a:rPr>
              <a:t>Eg. No Action</a:t>
            </a:r>
            <a:endParaRPr sz="1200">
              <a:latin typeface="Nunito SemiBold"/>
              <a:ea typeface="Nunito SemiBold"/>
              <a:cs typeface="Nunito SemiBold"/>
              <a:sym typeface="Nunito SemiBold"/>
            </a:endParaRPr>
          </a:p>
          <a:p>
            <a:pPr indent="0" lvl="0" marL="0" rtl="0" algn="l">
              <a:spcBef>
                <a:spcPts val="0"/>
              </a:spcBef>
              <a:spcAft>
                <a:spcPts val="0"/>
              </a:spcAft>
              <a:buNone/>
            </a:pPr>
            <a:r>
              <a:t/>
            </a:r>
            <a:endParaRPr sz="1200">
              <a:latin typeface="Nunito SemiBold"/>
              <a:ea typeface="Nunito SemiBold"/>
              <a:cs typeface="Nunito SemiBold"/>
              <a:sym typeface="Nunit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25"/>
          <p:cNvPicPr preferRelativeResize="0"/>
          <p:nvPr/>
        </p:nvPicPr>
        <p:blipFill rotWithShape="1">
          <a:blip r:embed="rId4">
            <a:alphaModFix/>
          </a:blip>
          <a:srcRect b="0" l="0" r="0" t="0"/>
          <a:stretch/>
        </p:blipFill>
        <p:spPr>
          <a:xfrm>
            <a:off x="1588" y="1588"/>
            <a:ext cx="1588" cy="1588"/>
          </a:xfrm>
          <a:prstGeom prst="rect">
            <a:avLst/>
          </a:prstGeom>
          <a:noFill/>
          <a:ln>
            <a:noFill/>
          </a:ln>
        </p:spPr>
      </p:pic>
      <p:sp>
        <p:nvSpPr>
          <p:cNvPr id="280" name="Google Shape;280;p25"/>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Customer Action Trigger Flow</a:t>
            </a:r>
            <a:endParaRPr/>
          </a:p>
        </p:txBody>
      </p:sp>
      <p:sp>
        <p:nvSpPr>
          <p:cNvPr id="281" name="Google Shape;281;p25"/>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82" name="Google Shape;282;p25"/>
          <p:cNvSpPr/>
          <p:nvPr/>
        </p:nvSpPr>
        <p:spPr>
          <a:xfrm>
            <a:off x="182250" y="2825675"/>
            <a:ext cx="11827500" cy="3504900"/>
          </a:xfrm>
          <a:prstGeom prst="rect">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5"/>
          <p:cNvSpPr txBox="1"/>
          <p:nvPr/>
        </p:nvSpPr>
        <p:spPr>
          <a:xfrm>
            <a:off x="182250" y="919750"/>
            <a:ext cx="11827500" cy="7839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Nunito SemiBold"/>
              <a:buAutoNum type="arabicPeriod"/>
            </a:pPr>
            <a:r>
              <a:rPr lang="en-US" sz="1200">
                <a:latin typeface="Nunito SemiBold"/>
                <a:ea typeface="Nunito SemiBold"/>
                <a:cs typeface="Nunito SemiBold"/>
                <a:sym typeface="Nunito SemiBold"/>
              </a:rPr>
              <a:t>User can do actions like TOPUP</a:t>
            </a:r>
            <a:endParaRPr sz="1200">
              <a:latin typeface="Nunito SemiBold"/>
              <a:ea typeface="Nunito SemiBold"/>
              <a:cs typeface="Nunito SemiBold"/>
              <a:sym typeface="Nunito SemiBold"/>
            </a:endParaRPr>
          </a:p>
          <a:p>
            <a:pPr indent="-304800" lvl="0" marL="457200" rtl="0" algn="l">
              <a:spcBef>
                <a:spcPts val="0"/>
              </a:spcBef>
              <a:spcAft>
                <a:spcPts val="0"/>
              </a:spcAft>
              <a:buSzPts val="1200"/>
              <a:buFont typeface="Nunito SemiBold"/>
              <a:buAutoNum type="arabicPeriod"/>
            </a:pPr>
            <a:r>
              <a:rPr lang="en-US" sz="1200">
                <a:latin typeface="Nunito SemiBold"/>
                <a:ea typeface="Nunito SemiBold"/>
                <a:cs typeface="Nunito SemiBold"/>
                <a:sym typeface="Nunito SemiBold"/>
              </a:rPr>
              <a:t>After topup </a:t>
            </a:r>
            <a:r>
              <a:rPr lang="en-US" sz="1200">
                <a:latin typeface="Nunito SemiBold"/>
                <a:ea typeface="Nunito SemiBold"/>
                <a:cs typeface="Nunito SemiBold"/>
                <a:sym typeface="Nunito SemiBold"/>
              </a:rPr>
              <a:t>code will check whether any promotion with action TOPUP exists or not</a:t>
            </a:r>
            <a:r>
              <a:rPr lang="en-US" sz="1200">
                <a:latin typeface="Nunito SemiBold"/>
                <a:ea typeface="Nunito SemiBold"/>
                <a:cs typeface="Nunito SemiBold"/>
                <a:sym typeface="Nunito SemiBold"/>
              </a:rPr>
              <a:t>.</a:t>
            </a:r>
            <a:endParaRPr sz="1200">
              <a:latin typeface="Nunito SemiBold"/>
              <a:ea typeface="Nunito SemiBold"/>
              <a:cs typeface="Nunito SemiBold"/>
              <a:sym typeface="Nunito SemiBold"/>
            </a:endParaRPr>
          </a:p>
          <a:p>
            <a:pPr indent="-304800" lvl="0" marL="457200" rtl="0" algn="l">
              <a:spcBef>
                <a:spcPts val="0"/>
              </a:spcBef>
              <a:spcAft>
                <a:spcPts val="0"/>
              </a:spcAft>
              <a:buSzPts val="1200"/>
              <a:buFont typeface="Nunito SemiBold"/>
              <a:buAutoNum type="arabicPeriod"/>
            </a:pPr>
            <a:r>
              <a:rPr lang="en-US" sz="1200">
                <a:latin typeface="Nunito SemiBold"/>
                <a:ea typeface="Nunito SemiBold"/>
                <a:cs typeface="Nunito SemiBold"/>
                <a:sym typeface="Nunito SemiBold"/>
              </a:rPr>
              <a:t>If yes send the task to queue with customer and promotion information. If </a:t>
            </a:r>
            <a:r>
              <a:rPr lang="en-US" sz="1200">
                <a:latin typeface="Nunito SemiBold"/>
                <a:ea typeface="Nunito SemiBold"/>
                <a:cs typeface="Nunito SemiBold"/>
                <a:sym typeface="Nunito SemiBold"/>
              </a:rPr>
              <a:t>multiple promotions</a:t>
            </a:r>
            <a:r>
              <a:rPr lang="en-US" sz="1200">
                <a:latin typeface="Nunito SemiBold"/>
                <a:ea typeface="Nunito SemiBold"/>
                <a:cs typeface="Nunito SemiBold"/>
                <a:sym typeface="Nunito SemiBold"/>
              </a:rPr>
              <a:t> exists then send multiple records of customer-promotion information to queue</a:t>
            </a:r>
            <a:endParaRPr sz="1200">
              <a:latin typeface="Nunito SemiBold"/>
              <a:ea typeface="Nunito SemiBold"/>
              <a:cs typeface="Nunito SemiBold"/>
              <a:sym typeface="Nunito SemiBold"/>
            </a:endParaRPr>
          </a:p>
          <a:p>
            <a:pPr indent="-304800" lvl="0" marL="457200" rtl="0" algn="l">
              <a:spcBef>
                <a:spcPts val="0"/>
              </a:spcBef>
              <a:spcAft>
                <a:spcPts val="0"/>
              </a:spcAft>
              <a:buSzPts val="1200"/>
              <a:buFont typeface="Nunito SemiBold"/>
              <a:buAutoNum type="arabicPeriod"/>
            </a:pPr>
            <a:r>
              <a:rPr lang="en-US" sz="1200">
                <a:latin typeface="Nunito SemiBold"/>
                <a:ea typeface="Nunito SemiBold"/>
                <a:cs typeface="Nunito SemiBold"/>
                <a:sym typeface="Nunito SemiBold"/>
              </a:rPr>
              <a:t>Worker will be listening to the queue</a:t>
            </a:r>
            <a:endParaRPr sz="1200">
              <a:latin typeface="Nunito SemiBold"/>
              <a:ea typeface="Nunito SemiBold"/>
              <a:cs typeface="Nunito SemiBold"/>
              <a:sym typeface="Nunito SemiBold"/>
            </a:endParaRPr>
          </a:p>
          <a:p>
            <a:pPr indent="-304800" lvl="0" marL="457200" rtl="0" algn="l">
              <a:spcBef>
                <a:spcPts val="0"/>
              </a:spcBef>
              <a:spcAft>
                <a:spcPts val="0"/>
              </a:spcAft>
              <a:buSzPts val="1200"/>
              <a:buFont typeface="Nunito SemiBold"/>
              <a:buAutoNum type="arabicPeriod"/>
            </a:pPr>
            <a:r>
              <a:rPr lang="en-US" sz="1200">
                <a:latin typeface="Nunito SemiBold"/>
                <a:ea typeface="Nunito SemiBold"/>
                <a:cs typeface="Nunito SemiBold"/>
                <a:sym typeface="Nunito SemiBold"/>
              </a:rPr>
              <a:t>Worker will check if the customer is eligible for the promotion or not and also whether the customer has not already received promotion.</a:t>
            </a:r>
            <a:endParaRPr sz="1200">
              <a:latin typeface="Nunito SemiBold"/>
              <a:ea typeface="Nunito SemiBold"/>
              <a:cs typeface="Nunito SemiBold"/>
              <a:sym typeface="Nunito SemiBold"/>
            </a:endParaRPr>
          </a:p>
          <a:p>
            <a:pPr indent="-304800" lvl="0" marL="457200" rtl="0" algn="l">
              <a:spcBef>
                <a:spcPts val="0"/>
              </a:spcBef>
              <a:spcAft>
                <a:spcPts val="0"/>
              </a:spcAft>
              <a:buSzPts val="1200"/>
              <a:buFont typeface="Nunito SemiBold"/>
              <a:buAutoNum type="arabicPeriod"/>
            </a:pPr>
            <a:r>
              <a:rPr lang="en-US" sz="1200">
                <a:latin typeface="Nunito SemiBold"/>
                <a:ea typeface="Nunito SemiBold"/>
                <a:cs typeface="Nunito SemiBold"/>
                <a:sym typeface="Nunito SemiBold"/>
              </a:rPr>
              <a:t>If yes then give reward</a:t>
            </a:r>
            <a:endParaRPr sz="1200">
              <a:latin typeface="Nunito SemiBold"/>
              <a:ea typeface="Nunito SemiBold"/>
              <a:cs typeface="Nunito SemiBold"/>
              <a:sym typeface="Nunito SemiBold"/>
            </a:endParaRPr>
          </a:p>
          <a:p>
            <a:pPr indent="-304800" lvl="0" marL="457200" rtl="0" algn="l">
              <a:spcBef>
                <a:spcPts val="0"/>
              </a:spcBef>
              <a:spcAft>
                <a:spcPts val="0"/>
              </a:spcAft>
              <a:buSzPts val="1200"/>
              <a:buFont typeface="Nunito SemiBold"/>
              <a:buAutoNum type="arabicPeriod"/>
            </a:pPr>
            <a:r>
              <a:rPr lang="en-US" sz="1200">
                <a:latin typeface="Nunito SemiBold"/>
                <a:ea typeface="Nunito SemiBold"/>
                <a:cs typeface="Nunito SemiBold"/>
                <a:sym typeface="Nunito SemiBold"/>
              </a:rPr>
              <a:t>Create event of  the promotion with customer</a:t>
            </a:r>
            <a:endParaRPr sz="1200">
              <a:latin typeface="Nunito SemiBold"/>
              <a:ea typeface="Nunito SemiBold"/>
              <a:cs typeface="Nunito SemiBold"/>
              <a:sym typeface="Nunito SemiBold"/>
            </a:endParaRPr>
          </a:p>
          <a:p>
            <a:pPr indent="-304800" lvl="0" marL="457200" rtl="0" algn="l">
              <a:spcBef>
                <a:spcPts val="0"/>
              </a:spcBef>
              <a:spcAft>
                <a:spcPts val="0"/>
              </a:spcAft>
              <a:buSzPts val="1200"/>
              <a:buFont typeface="Nunito SemiBold"/>
              <a:buAutoNum type="arabicPeriod"/>
            </a:pPr>
            <a:r>
              <a:rPr lang="en-US" sz="1200">
                <a:latin typeface="Nunito SemiBold"/>
                <a:ea typeface="Nunito SemiBold"/>
                <a:cs typeface="Nunito SemiBold"/>
                <a:sym typeface="Nunito SemiBold"/>
              </a:rPr>
              <a:t>send delivery sms of promotion to customer</a:t>
            </a:r>
            <a:endParaRPr sz="1200">
              <a:latin typeface="Nunito SemiBold"/>
              <a:ea typeface="Nunito SemiBold"/>
              <a:cs typeface="Nunito SemiBold"/>
              <a:sym typeface="Nunito SemiBold"/>
            </a:endParaRPr>
          </a:p>
          <a:p>
            <a:pPr indent="-304800" lvl="0" marL="457200" rtl="0" algn="l">
              <a:spcBef>
                <a:spcPts val="0"/>
              </a:spcBef>
              <a:spcAft>
                <a:spcPts val="0"/>
              </a:spcAft>
              <a:buSzPts val="1200"/>
              <a:buFont typeface="Nunito SemiBold"/>
              <a:buAutoNum type="arabicPeriod"/>
            </a:pPr>
            <a:r>
              <a:rPr lang="en-US" sz="1200">
                <a:latin typeface="Nunito SemiBold"/>
                <a:ea typeface="Nunito SemiBold"/>
                <a:cs typeface="Nunito SemiBold"/>
                <a:sym typeface="Nunito SemiBold"/>
              </a:rPr>
              <a:t>create mapping in promotion_customer_availed table </a:t>
            </a:r>
            <a:endParaRPr sz="1200">
              <a:latin typeface="Nunito SemiBold"/>
              <a:ea typeface="Nunito SemiBold"/>
              <a:cs typeface="Nunito SemiBold"/>
              <a:sym typeface="Nunito SemiBold"/>
            </a:endParaRPr>
          </a:p>
        </p:txBody>
      </p:sp>
      <p:sp>
        <p:nvSpPr>
          <p:cNvPr id="284" name="Google Shape;284;p25"/>
          <p:cNvSpPr/>
          <p:nvPr/>
        </p:nvSpPr>
        <p:spPr>
          <a:xfrm>
            <a:off x="486450" y="3359038"/>
            <a:ext cx="923100" cy="457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chemeClr val="dk1"/>
                </a:solidFill>
                <a:latin typeface="Nunito SemiBold"/>
                <a:ea typeface="Nunito SemiBold"/>
                <a:cs typeface="Nunito SemiBold"/>
                <a:sym typeface="Nunito SemiBold"/>
              </a:rPr>
              <a:t>TOPUP</a:t>
            </a:r>
            <a:endParaRPr sz="1200">
              <a:solidFill>
                <a:schemeClr val="dk1"/>
              </a:solidFill>
              <a:latin typeface="Nunito SemiBold"/>
              <a:ea typeface="Nunito SemiBold"/>
              <a:cs typeface="Nunito SemiBold"/>
              <a:sym typeface="Nunito SemiBold"/>
            </a:endParaRPr>
          </a:p>
        </p:txBody>
      </p:sp>
      <p:sp>
        <p:nvSpPr>
          <p:cNvPr id="285" name="Google Shape;285;p25"/>
          <p:cNvSpPr/>
          <p:nvPr/>
        </p:nvSpPr>
        <p:spPr>
          <a:xfrm>
            <a:off x="5060250" y="3077650"/>
            <a:ext cx="1442400" cy="917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chemeClr val="dk1"/>
                </a:solidFill>
                <a:latin typeface="Nunito SemiBold"/>
                <a:ea typeface="Nunito SemiBold"/>
                <a:cs typeface="Nunito SemiBold"/>
                <a:sym typeface="Nunito SemiBold"/>
              </a:rPr>
              <a:t>check promotion of type topup exists</a:t>
            </a:r>
            <a:endParaRPr sz="1200">
              <a:solidFill>
                <a:schemeClr val="dk1"/>
              </a:solidFill>
              <a:latin typeface="Nunito SemiBold"/>
              <a:ea typeface="Nunito SemiBold"/>
              <a:cs typeface="Nunito SemiBold"/>
              <a:sym typeface="Nunito SemiBold"/>
            </a:endParaRPr>
          </a:p>
        </p:txBody>
      </p:sp>
      <p:sp>
        <p:nvSpPr>
          <p:cNvPr id="286" name="Google Shape;286;p25"/>
          <p:cNvSpPr/>
          <p:nvPr/>
        </p:nvSpPr>
        <p:spPr>
          <a:xfrm>
            <a:off x="2028150" y="3144250"/>
            <a:ext cx="2609325" cy="783900"/>
          </a:xfrm>
          <a:prstGeom prst="flowChartMagneticDrum">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t>Queue with customer information and with type topup</a:t>
            </a:r>
            <a:endParaRPr sz="1200"/>
          </a:p>
        </p:txBody>
      </p:sp>
      <p:sp>
        <p:nvSpPr>
          <p:cNvPr id="287" name="Google Shape;287;p25"/>
          <p:cNvSpPr/>
          <p:nvPr/>
        </p:nvSpPr>
        <p:spPr>
          <a:xfrm>
            <a:off x="7060500" y="3077650"/>
            <a:ext cx="1442400" cy="917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chemeClr val="dk1"/>
                </a:solidFill>
                <a:latin typeface="Nunito SemiBold"/>
                <a:ea typeface="Nunito SemiBold"/>
                <a:cs typeface="Nunito SemiBold"/>
                <a:sym typeface="Nunito SemiBold"/>
              </a:rPr>
              <a:t>check if the customer is eligible for the promotion </a:t>
            </a:r>
            <a:endParaRPr sz="1200">
              <a:solidFill>
                <a:schemeClr val="dk1"/>
              </a:solidFill>
              <a:latin typeface="Nunito SemiBold"/>
              <a:ea typeface="Nunito SemiBold"/>
              <a:cs typeface="Nunito SemiBold"/>
              <a:sym typeface="Nunito SemiBold"/>
            </a:endParaRPr>
          </a:p>
        </p:txBody>
      </p:sp>
      <p:sp>
        <p:nvSpPr>
          <p:cNvPr id="288" name="Google Shape;288;p25"/>
          <p:cNvSpPr/>
          <p:nvPr/>
        </p:nvSpPr>
        <p:spPr>
          <a:xfrm>
            <a:off x="9060750" y="3034600"/>
            <a:ext cx="2710500" cy="1003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chemeClr val="dk1"/>
                </a:solidFill>
                <a:latin typeface="Nunito SemiBold"/>
                <a:ea typeface="Nunito SemiBold"/>
                <a:cs typeface="Nunito SemiBold"/>
                <a:sym typeface="Nunito SemiBold"/>
              </a:rPr>
              <a:t>Give reward</a:t>
            </a:r>
            <a:endParaRPr sz="1200">
              <a:solidFill>
                <a:schemeClr val="dk1"/>
              </a:solidFill>
              <a:latin typeface="Nunito SemiBold"/>
              <a:ea typeface="Nunito SemiBold"/>
              <a:cs typeface="Nunito SemiBold"/>
              <a:sym typeface="Nunito SemiBold"/>
            </a:endParaRPr>
          </a:p>
          <a:p>
            <a:pPr indent="0" lvl="0" marL="0" rtl="0" algn="l">
              <a:spcBef>
                <a:spcPts val="0"/>
              </a:spcBef>
              <a:spcAft>
                <a:spcPts val="0"/>
              </a:spcAft>
              <a:buNone/>
            </a:pPr>
            <a:r>
              <a:rPr lang="en-US" sz="1200">
                <a:solidFill>
                  <a:schemeClr val="dk1"/>
                </a:solidFill>
                <a:latin typeface="Nunito SemiBold"/>
                <a:ea typeface="Nunito SemiBold"/>
                <a:cs typeface="Nunito SemiBold"/>
                <a:sym typeface="Nunito SemiBold"/>
              </a:rPr>
              <a:t>Create Event</a:t>
            </a:r>
            <a:endParaRPr sz="1200">
              <a:solidFill>
                <a:schemeClr val="dk1"/>
              </a:solidFill>
              <a:latin typeface="Nunito SemiBold"/>
              <a:ea typeface="Nunito SemiBold"/>
              <a:cs typeface="Nunito SemiBold"/>
              <a:sym typeface="Nunito SemiBold"/>
            </a:endParaRPr>
          </a:p>
          <a:p>
            <a:pPr indent="0" lvl="0" marL="0" rtl="0" algn="l">
              <a:spcBef>
                <a:spcPts val="0"/>
              </a:spcBef>
              <a:spcAft>
                <a:spcPts val="0"/>
              </a:spcAft>
              <a:buNone/>
            </a:pPr>
            <a:r>
              <a:rPr lang="en-US" sz="1200">
                <a:solidFill>
                  <a:schemeClr val="dk1"/>
                </a:solidFill>
                <a:latin typeface="Nunito SemiBold"/>
                <a:ea typeface="Nunito SemiBold"/>
                <a:cs typeface="Nunito SemiBold"/>
                <a:sym typeface="Nunito SemiBold"/>
              </a:rPr>
              <a:t>Send Delivery SMS</a:t>
            </a:r>
            <a:endParaRPr sz="1200">
              <a:solidFill>
                <a:schemeClr val="dk1"/>
              </a:solidFill>
              <a:latin typeface="Nunito SemiBold"/>
              <a:ea typeface="Nunito SemiBold"/>
              <a:cs typeface="Nunito SemiBold"/>
              <a:sym typeface="Nunito SemiBold"/>
            </a:endParaRPr>
          </a:p>
          <a:p>
            <a:pPr indent="0" lvl="0" marL="0" rtl="0" algn="l">
              <a:spcBef>
                <a:spcPts val="0"/>
              </a:spcBef>
              <a:spcAft>
                <a:spcPts val="0"/>
              </a:spcAft>
              <a:buNone/>
            </a:pPr>
            <a:r>
              <a:rPr lang="en-US" sz="1200">
                <a:solidFill>
                  <a:schemeClr val="dk1"/>
                </a:solidFill>
                <a:latin typeface="Nunito SemiBold"/>
                <a:ea typeface="Nunito SemiBold"/>
                <a:cs typeface="Nunito SemiBold"/>
                <a:sym typeface="Nunito SemiBold"/>
              </a:rPr>
              <a:t>Create mapping in promotion_user_availed table</a:t>
            </a:r>
            <a:endParaRPr sz="1200">
              <a:solidFill>
                <a:schemeClr val="dk1"/>
              </a:solidFill>
              <a:latin typeface="Nunito SemiBold"/>
              <a:ea typeface="Nunito SemiBold"/>
              <a:cs typeface="Nunito SemiBold"/>
              <a:sym typeface="Nunito SemiBold"/>
            </a:endParaRPr>
          </a:p>
        </p:txBody>
      </p:sp>
      <p:sp>
        <p:nvSpPr>
          <p:cNvPr id="289" name="Google Shape;289;p25"/>
          <p:cNvSpPr/>
          <p:nvPr/>
        </p:nvSpPr>
        <p:spPr>
          <a:xfrm>
            <a:off x="7349400" y="4637950"/>
            <a:ext cx="864600" cy="710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END</a:t>
            </a:r>
            <a:endParaRPr/>
          </a:p>
        </p:txBody>
      </p:sp>
      <p:cxnSp>
        <p:nvCxnSpPr>
          <p:cNvPr id="290" name="Google Shape;290;p25"/>
          <p:cNvCxnSpPr>
            <a:stCxn id="287" idx="2"/>
            <a:endCxn id="289" idx="0"/>
          </p:cNvCxnSpPr>
          <p:nvPr/>
        </p:nvCxnSpPr>
        <p:spPr>
          <a:xfrm>
            <a:off x="7781700" y="3994750"/>
            <a:ext cx="0" cy="643200"/>
          </a:xfrm>
          <a:prstGeom prst="straightConnector1">
            <a:avLst/>
          </a:prstGeom>
          <a:noFill/>
          <a:ln cap="flat" cmpd="sng" w="9525">
            <a:solidFill>
              <a:schemeClr val="dk2"/>
            </a:solidFill>
            <a:prstDash val="solid"/>
            <a:round/>
            <a:headEnd len="med" w="med" type="none"/>
            <a:tailEnd len="med" w="med" type="triangle"/>
          </a:ln>
        </p:spPr>
      </p:cxnSp>
      <p:sp>
        <p:nvSpPr>
          <p:cNvPr id="291" name="Google Shape;291;p25"/>
          <p:cNvSpPr txBox="1"/>
          <p:nvPr/>
        </p:nvSpPr>
        <p:spPr>
          <a:xfrm>
            <a:off x="7296000" y="4126900"/>
            <a:ext cx="485700" cy="3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Nunito SemiBold"/>
                <a:ea typeface="Nunito SemiBold"/>
                <a:cs typeface="Nunito SemiBold"/>
                <a:sym typeface="Nunito SemiBold"/>
              </a:rPr>
              <a:t>NO</a:t>
            </a:r>
            <a:endParaRPr sz="1200">
              <a:latin typeface="Nunito SemiBold"/>
              <a:ea typeface="Nunito SemiBold"/>
              <a:cs typeface="Nunito SemiBold"/>
              <a:sym typeface="Nunito SemiBold"/>
            </a:endParaRPr>
          </a:p>
        </p:txBody>
      </p:sp>
      <p:cxnSp>
        <p:nvCxnSpPr>
          <p:cNvPr id="292" name="Google Shape;292;p25"/>
          <p:cNvCxnSpPr>
            <a:stCxn id="287" idx="3"/>
            <a:endCxn id="288" idx="1"/>
          </p:cNvCxnSpPr>
          <p:nvPr/>
        </p:nvCxnSpPr>
        <p:spPr>
          <a:xfrm>
            <a:off x="8502900" y="3536200"/>
            <a:ext cx="558000" cy="0"/>
          </a:xfrm>
          <a:prstGeom prst="straightConnector1">
            <a:avLst/>
          </a:prstGeom>
          <a:noFill/>
          <a:ln cap="flat" cmpd="sng" w="9525">
            <a:solidFill>
              <a:schemeClr val="dk2"/>
            </a:solidFill>
            <a:prstDash val="solid"/>
            <a:round/>
            <a:headEnd len="med" w="med" type="none"/>
            <a:tailEnd len="med" w="med" type="triangle"/>
          </a:ln>
        </p:spPr>
      </p:cxnSp>
      <p:sp>
        <p:nvSpPr>
          <p:cNvPr id="293" name="Google Shape;293;p25"/>
          <p:cNvSpPr txBox="1"/>
          <p:nvPr/>
        </p:nvSpPr>
        <p:spPr>
          <a:xfrm>
            <a:off x="8538963" y="3204700"/>
            <a:ext cx="485700" cy="3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Nunito SemiBold"/>
                <a:ea typeface="Nunito SemiBold"/>
                <a:cs typeface="Nunito SemiBold"/>
                <a:sym typeface="Nunito SemiBold"/>
              </a:rPr>
              <a:t>YES</a:t>
            </a:r>
            <a:endParaRPr sz="1200">
              <a:latin typeface="Nunito SemiBold"/>
              <a:ea typeface="Nunito SemiBold"/>
              <a:cs typeface="Nunito SemiBold"/>
              <a:sym typeface="Nunito SemiBold"/>
            </a:endParaRPr>
          </a:p>
        </p:txBody>
      </p:sp>
      <p:sp>
        <p:nvSpPr>
          <p:cNvPr id="294" name="Google Shape;294;p25"/>
          <p:cNvSpPr txBox="1"/>
          <p:nvPr/>
        </p:nvSpPr>
        <p:spPr>
          <a:xfrm>
            <a:off x="3150300" y="5193575"/>
            <a:ext cx="3834900" cy="11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Note: if two promos exists the task will be send twice as per the active promotions. This will solve the issue of multiple promotions</a:t>
            </a:r>
            <a:endParaRPr>
              <a:latin typeface="Nunito SemiBold"/>
              <a:ea typeface="Nunito SemiBold"/>
              <a:cs typeface="Nunito SemiBold"/>
              <a:sym typeface="Nunito SemiBold"/>
            </a:endParaRPr>
          </a:p>
        </p:txBody>
      </p:sp>
      <p:cxnSp>
        <p:nvCxnSpPr>
          <p:cNvPr id="295" name="Google Shape;295;p25"/>
          <p:cNvCxnSpPr>
            <a:stCxn id="296" idx="3"/>
            <a:endCxn id="286" idx="1"/>
          </p:cNvCxnSpPr>
          <p:nvPr/>
        </p:nvCxnSpPr>
        <p:spPr>
          <a:xfrm flipH="1" rot="10800000">
            <a:off x="1409550" y="3536350"/>
            <a:ext cx="618600" cy="1301700"/>
          </a:xfrm>
          <a:prstGeom prst="straightConnector1">
            <a:avLst/>
          </a:prstGeom>
          <a:noFill/>
          <a:ln cap="flat" cmpd="sng" w="9525">
            <a:solidFill>
              <a:schemeClr val="dk2"/>
            </a:solidFill>
            <a:prstDash val="solid"/>
            <a:round/>
            <a:headEnd len="med" w="med" type="none"/>
            <a:tailEnd len="med" w="med" type="triangle"/>
          </a:ln>
        </p:spPr>
      </p:cxnSp>
      <p:cxnSp>
        <p:nvCxnSpPr>
          <p:cNvPr id="297" name="Google Shape;297;p25"/>
          <p:cNvCxnSpPr>
            <a:stCxn id="286" idx="4"/>
            <a:endCxn id="285" idx="1"/>
          </p:cNvCxnSpPr>
          <p:nvPr/>
        </p:nvCxnSpPr>
        <p:spPr>
          <a:xfrm>
            <a:off x="4637475" y="3536200"/>
            <a:ext cx="422700" cy="0"/>
          </a:xfrm>
          <a:prstGeom prst="straightConnector1">
            <a:avLst/>
          </a:prstGeom>
          <a:noFill/>
          <a:ln cap="flat" cmpd="sng" w="9525">
            <a:solidFill>
              <a:schemeClr val="dk2"/>
            </a:solidFill>
            <a:prstDash val="solid"/>
            <a:round/>
            <a:headEnd len="med" w="med" type="none"/>
            <a:tailEnd len="med" w="med" type="triangle"/>
          </a:ln>
        </p:spPr>
      </p:cxnSp>
      <p:cxnSp>
        <p:nvCxnSpPr>
          <p:cNvPr id="298" name="Google Shape;298;p25"/>
          <p:cNvCxnSpPr>
            <a:stCxn id="285" idx="3"/>
            <a:endCxn id="287" idx="1"/>
          </p:cNvCxnSpPr>
          <p:nvPr/>
        </p:nvCxnSpPr>
        <p:spPr>
          <a:xfrm>
            <a:off x="6502650" y="3536200"/>
            <a:ext cx="558000" cy="0"/>
          </a:xfrm>
          <a:prstGeom prst="straightConnector1">
            <a:avLst/>
          </a:prstGeom>
          <a:noFill/>
          <a:ln cap="flat" cmpd="sng" w="9525">
            <a:solidFill>
              <a:schemeClr val="dk2"/>
            </a:solidFill>
            <a:prstDash val="solid"/>
            <a:round/>
            <a:headEnd len="med" w="med" type="none"/>
            <a:tailEnd len="med" w="med" type="triangle"/>
          </a:ln>
        </p:spPr>
      </p:cxnSp>
      <p:cxnSp>
        <p:nvCxnSpPr>
          <p:cNvPr id="299" name="Google Shape;299;p25"/>
          <p:cNvCxnSpPr>
            <a:stCxn id="285" idx="2"/>
            <a:endCxn id="289" idx="2"/>
          </p:cNvCxnSpPr>
          <p:nvPr/>
        </p:nvCxnSpPr>
        <p:spPr>
          <a:xfrm flipH="1" rot="-5400000">
            <a:off x="6066150" y="3710050"/>
            <a:ext cx="998700" cy="1568100"/>
          </a:xfrm>
          <a:prstGeom prst="bentConnector2">
            <a:avLst/>
          </a:prstGeom>
          <a:noFill/>
          <a:ln cap="flat" cmpd="sng" w="9525">
            <a:solidFill>
              <a:schemeClr val="dk2"/>
            </a:solidFill>
            <a:prstDash val="solid"/>
            <a:round/>
            <a:headEnd len="med" w="med" type="none"/>
            <a:tailEnd len="med" w="med" type="triangle"/>
          </a:ln>
        </p:spPr>
      </p:cxnSp>
      <p:sp>
        <p:nvSpPr>
          <p:cNvPr id="300" name="Google Shape;300;p25"/>
          <p:cNvSpPr txBox="1"/>
          <p:nvPr/>
        </p:nvSpPr>
        <p:spPr>
          <a:xfrm>
            <a:off x="5781450" y="4304650"/>
            <a:ext cx="485700" cy="3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Nunito SemiBold"/>
                <a:ea typeface="Nunito SemiBold"/>
                <a:cs typeface="Nunito SemiBold"/>
                <a:sym typeface="Nunito SemiBold"/>
              </a:rPr>
              <a:t>NO</a:t>
            </a:r>
            <a:endParaRPr sz="1200">
              <a:latin typeface="Nunito SemiBold"/>
              <a:ea typeface="Nunito SemiBold"/>
              <a:cs typeface="Nunito SemiBold"/>
              <a:sym typeface="Nunito SemiBold"/>
            </a:endParaRPr>
          </a:p>
        </p:txBody>
      </p:sp>
      <p:sp>
        <p:nvSpPr>
          <p:cNvPr id="301" name="Google Shape;301;p25"/>
          <p:cNvSpPr txBox="1"/>
          <p:nvPr/>
        </p:nvSpPr>
        <p:spPr>
          <a:xfrm>
            <a:off x="6538713" y="3157300"/>
            <a:ext cx="485700" cy="3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Nunito SemiBold"/>
                <a:ea typeface="Nunito SemiBold"/>
                <a:cs typeface="Nunito SemiBold"/>
                <a:sym typeface="Nunito SemiBold"/>
              </a:rPr>
              <a:t>YES</a:t>
            </a:r>
            <a:endParaRPr sz="1200">
              <a:latin typeface="Nunito SemiBold"/>
              <a:ea typeface="Nunito SemiBold"/>
              <a:cs typeface="Nunito SemiBold"/>
              <a:sym typeface="Nunito SemiBold"/>
            </a:endParaRPr>
          </a:p>
        </p:txBody>
      </p:sp>
      <p:sp>
        <p:nvSpPr>
          <p:cNvPr id="296" name="Google Shape;296;p25"/>
          <p:cNvSpPr/>
          <p:nvPr/>
        </p:nvSpPr>
        <p:spPr>
          <a:xfrm>
            <a:off x="486450" y="4609450"/>
            <a:ext cx="923100" cy="457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chemeClr val="dk1"/>
                </a:solidFill>
                <a:latin typeface="Nunito SemiBold"/>
                <a:ea typeface="Nunito SemiBold"/>
                <a:cs typeface="Nunito SemiBold"/>
                <a:sym typeface="Nunito SemiBold"/>
              </a:rPr>
              <a:t>FULFILL</a:t>
            </a:r>
            <a:endParaRPr sz="1200">
              <a:solidFill>
                <a:schemeClr val="dk1"/>
              </a:solidFill>
              <a:latin typeface="Nunito SemiBold"/>
              <a:ea typeface="Nunito SemiBold"/>
              <a:cs typeface="Nunito SemiBold"/>
              <a:sym typeface="Nunito SemiBold"/>
            </a:endParaRPr>
          </a:p>
        </p:txBody>
      </p:sp>
      <p:cxnSp>
        <p:nvCxnSpPr>
          <p:cNvPr id="302" name="Google Shape;302;p25"/>
          <p:cNvCxnSpPr>
            <a:stCxn id="303" idx="3"/>
            <a:endCxn id="286" idx="1"/>
          </p:cNvCxnSpPr>
          <p:nvPr/>
        </p:nvCxnSpPr>
        <p:spPr>
          <a:xfrm flipH="1" rot="10800000">
            <a:off x="1509000" y="3536350"/>
            <a:ext cx="519000" cy="676500"/>
          </a:xfrm>
          <a:prstGeom prst="straightConnector1">
            <a:avLst/>
          </a:prstGeom>
          <a:noFill/>
          <a:ln cap="flat" cmpd="sng" w="9525">
            <a:solidFill>
              <a:schemeClr val="dk2"/>
            </a:solidFill>
            <a:prstDash val="solid"/>
            <a:round/>
            <a:headEnd len="med" w="med" type="none"/>
            <a:tailEnd len="med" w="med" type="triangle"/>
          </a:ln>
        </p:spPr>
      </p:cxnSp>
      <p:sp>
        <p:nvSpPr>
          <p:cNvPr id="304" name="Google Shape;304;p25"/>
          <p:cNvSpPr/>
          <p:nvPr/>
        </p:nvSpPr>
        <p:spPr>
          <a:xfrm>
            <a:off x="486450" y="5196250"/>
            <a:ext cx="923100" cy="457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chemeClr val="dk1"/>
                </a:solidFill>
                <a:latin typeface="Nunito SemiBold"/>
                <a:ea typeface="Nunito SemiBold"/>
                <a:cs typeface="Nunito SemiBold"/>
                <a:sym typeface="Nunito SemiBold"/>
              </a:rPr>
              <a:t>DISPENSE</a:t>
            </a:r>
            <a:endParaRPr sz="1200">
              <a:solidFill>
                <a:schemeClr val="dk1"/>
              </a:solidFill>
              <a:latin typeface="Nunito SemiBold"/>
              <a:ea typeface="Nunito SemiBold"/>
              <a:cs typeface="Nunito SemiBold"/>
              <a:sym typeface="Nunito SemiBold"/>
            </a:endParaRPr>
          </a:p>
        </p:txBody>
      </p:sp>
      <p:cxnSp>
        <p:nvCxnSpPr>
          <p:cNvPr id="305" name="Google Shape;305;p25"/>
          <p:cNvCxnSpPr>
            <a:stCxn id="304" idx="3"/>
            <a:endCxn id="286" idx="1"/>
          </p:cNvCxnSpPr>
          <p:nvPr/>
        </p:nvCxnSpPr>
        <p:spPr>
          <a:xfrm flipH="1" rot="10800000">
            <a:off x="1409550" y="3536050"/>
            <a:ext cx="618600" cy="1888800"/>
          </a:xfrm>
          <a:prstGeom prst="straightConnector1">
            <a:avLst/>
          </a:prstGeom>
          <a:noFill/>
          <a:ln cap="flat" cmpd="sng" w="9525">
            <a:solidFill>
              <a:schemeClr val="dk2"/>
            </a:solidFill>
            <a:prstDash val="solid"/>
            <a:round/>
            <a:headEnd len="med" w="med" type="none"/>
            <a:tailEnd len="med" w="med" type="triangle"/>
          </a:ln>
        </p:spPr>
      </p:cxnSp>
      <p:sp>
        <p:nvSpPr>
          <p:cNvPr id="303" name="Google Shape;303;p25"/>
          <p:cNvSpPr/>
          <p:nvPr/>
        </p:nvSpPr>
        <p:spPr>
          <a:xfrm>
            <a:off x="387000" y="3984250"/>
            <a:ext cx="1122000" cy="457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chemeClr val="dk1"/>
                </a:solidFill>
                <a:latin typeface="Nunito SemiBold"/>
                <a:ea typeface="Nunito SemiBold"/>
                <a:cs typeface="Nunito SemiBold"/>
                <a:sym typeface="Nunito SemiBold"/>
              </a:rPr>
              <a:t>NO_ACTION</a:t>
            </a:r>
            <a:endParaRPr sz="1200">
              <a:solidFill>
                <a:schemeClr val="dk1"/>
              </a:solidFill>
              <a:latin typeface="Nunito SemiBold"/>
              <a:ea typeface="Nunito SemiBold"/>
              <a:cs typeface="Nunito SemiBold"/>
              <a:sym typeface="Nunito SemiBold"/>
            </a:endParaRPr>
          </a:p>
        </p:txBody>
      </p:sp>
      <p:cxnSp>
        <p:nvCxnSpPr>
          <p:cNvPr id="306" name="Google Shape;306;p25"/>
          <p:cNvCxnSpPr>
            <a:stCxn id="284" idx="3"/>
            <a:endCxn id="286" idx="1"/>
          </p:cNvCxnSpPr>
          <p:nvPr/>
        </p:nvCxnSpPr>
        <p:spPr>
          <a:xfrm flipH="1" rot="10800000">
            <a:off x="1409550" y="3536338"/>
            <a:ext cx="618600" cy="51300"/>
          </a:xfrm>
          <a:prstGeom prst="straightConnector1">
            <a:avLst/>
          </a:prstGeom>
          <a:noFill/>
          <a:ln cap="flat" cmpd="sng" w="9525">
            <a:solidFill>
              <a:schemeClr val="dk2"/>
            </a:solidFill>
            <a:prstDash val="solid"/>
            <a:round/>
            <a:headEnd len="med" w="med" type="none"/>
            <a:tailEnd len="med" w="med" type="triangle"/>
          </a:ln>
        </p:spPr>
      </p:cxnSp>
      <p:sp>
        <p:nvSpPr>
          <p:cNvPr id="307" name="Google Shape;307;p25"/>
          <p:cNvSpPr txBox="1"/>
          <p:nvPr/>
        </p:nvSpPr>
        <p:spPr>
          <a:xfrm>
            <a:off x="483525" y="2896775"/>
            <a:ext cx="11220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Action</a:t>
            </a:r>
            <a:endParaRPr>
              <a:latin typeface="Nunito SemiBold"/>
              <a:ea typeface="Nunito SemiBold"/>
              <a:cs typeface="Nunito SemiBold"/>
              <a:sym typeface="Nunit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26"/>
          <p:cNvPicPr preferRelativeResize="0"/>
          <p:nvPr/>
        </p:nvPicPr>
        <p:blipFill rotWithShape="1">
          <a:blip r:embed="rId4">
            <a:alphaModFix/>
          </a:blip>
          <a:srcRect b="0" l="0" r="0" t="0"/>
          <a:stretch/>
        </p:blipFill>
        <p:spPr>
          <a:xfrm>
            <a:off x="1588" y="1588"/>
            <a:ext cx="1588" cy="1588"/>
          </a:xfrm>
          <a:prstGeom prst="rect">
            <a:avLst/>
          </a:prstGeom>
          <a:noFill/>
          <a:ln>
            <a:noFill/>
          </a:ln>
        </p:spPr>
      </p:pic>
      <p:sp>
        <p:nvSpPr>
          <p:cNvPr id="313" name="Google Shape;313;p26"/>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Bulk Eligibility SMS &amp; Reminder SMS flow</a:t>
            </a:r>
            <a:endParaRPr/>
          </a:p>
        </p:txBody>
      </p:sp>
      <p:sp>
        <p:nvSpPr>
          <p:cNvPr id="314" name="Google Shape;314;p26"/>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15" name="Google Shape;315;p26"/>
          <p:cNvSpPr/>
          <p:nvPr/>
        </p:nvSpPr>
        <p:spPr>
          <a:xfrm>
            <a:off x="182250" y="1302775"/>
            <a:ext cx="11827500" cy="5027700"/>
          </a:xfrm>
          <a:prstGeom prst="rect">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6"/>
          <p:cNvSpPr txBox="1"/>
          <p:nvPr/>
        </p:nvSpPr>
        <p:spPr>
          <a:xfrm>
            <a:off x="3711763" y="3424825"/>
            <a:ext cx="1028700" cy="8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latin typeface="Nunito SemiBold"/>
              <a:ea typeface="Nunito SemiBold"/>
              <a:cs typeface="Nunito SemiBold"/>
              <a:sym typeface="Nunito SemiBold"/>
            </a:endParaRPr>
          </a:p>
        </p:txBody>
      </p:sp>
      <p:sp>
        <p:nvSpPr>
          <p:cNvPr id="317" name="Google Shape;317;p26"/>
          <p:cNvSpPr/>
          <p:nvPr/>
        </p:nvSpPr>
        <p:spPr>
          <a:xfrm>
            <a:off x="405575" y="3137663"/>
            <a:ext cx="1028700" cy="1553775"/>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Bulk promotion queue</a:t>
            </a:r>
            <a:endParaRPr/>
          </a:p>
        </p:txBody>
      </p:sp>
      <p:sp>
        <p:nvSpPr>
          <p:cNvPr id="318" name="Google Shape;318;p26"/>
          <p:cNvSpPr/>
          <p:nvPr/>
        </p:nvSpPr>
        <p:spPr>
          <a:xfrm>
            <a:off x="2679300" y="1732950"/>
            <a:ext cx="8836500" cy="4363200"/>
          </a:xfrm>
          <a:prstGeom prst="rect">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9" name="Google Shape;319;p26"/>
          <p:cNvCxnSpPr>
            <a:stCxn id="317" idx="4"/>
            <a:endCxn id="318" idx="1"/>
          </p:cNvCxnSpPr>
          <p:nvPr/>
        </p:nvCxnSpPr>
        <p:spPr>
          <a:xfrm>
            <a:off x="1434275" y="3914550"/>
            <a:ext cx="1245000" cy="600"/>
          </a:xfrm>
          <a:prstGeom prst="bentConnector3">
            <a:avLst>
              <a:gd fmla="val 50001" name="adj1"/>
            </a:avLst>
          </a:prstGeom>
          <a:noFill/>
          <a:ln cap="flat" cmpd="sng" w="9525">
            <a:solidFill>
              <a:schemeClr val="dk2"/>
            </a:solidFill>
            <a:prstDash val="solid"/>
            <a:round/>
            <a:headEnd len="med" w="med" type="none"/>
            <a:tailEnd len="med" w="med" type="triangle"/>
          </a:ln>
        </p:spPr>
      </p:cxnSp>
      <p:sp>
        <p:nvSpPr>
          <p:cNvPr id="320" name="Google Shape;320;p26"/>
          <p:cNvSpPr txBox="1"/>
          <p:nvPr/>
        </p:nvSpPr>
        <p:spPr>
          <a:xfrm>
            <a:off x="6633675" y="1401100"/>
            <a:ext cx="2034000" cy="8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Bulk promotion worker</a:t>
            </a:r>
            <a:endParaRPr>
              <a:latin typeface="Nunito SemiBold"/>
              <a:ea typeface="Nunito SemiBold"/>
              <a:cs typeface="Nunito SemiBold"/>
              <a:sym typeface="Nunito SemiBold"/>
            </a:endParaRPr>
          </a:p>
        </p:txBody>
      </p:sp>
      <p:sp>
        <p:nvSpPr>
          <p:cNvPr id="321" name="Google Shape;321;p26"/>
          <p:cNvSpPr/>
          <p:nvPr/>
        </p:nvSpPr>
        <p:spPr>
          <a:xfrm>
            <a:off x="2963425" y="5530650"/>
            <a:ext cx="3032700" cy="509100"/>
          </a:xfrm>
          <a:prstGeom prst="rect">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t>Execute promotion for eligible_sms_users</a:t>
            </a:r>
            <a:endParaRPr sz="1200"/>
          </a:p>
        </p:txBody>
      </p:sp>
      <p:sp>
        <p:nvSpPr>
          <p:cNvPr id="322" name="Google Shape;322;p26"/>
          <p:cNvSpPr/>
          <p:nvPr/>
        </p:nvSpPr>
        <p:spPr>
          <a:xfrm>
            <a:off x="5804775" y="2064582"/>
            <a:ext cx="3691800" cy="8574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t>eligibility_sms_users</a:t>
            </a:r>
            <a:r>
              <a:rPr lang="en-US" sz="1200"/>
              <a:t>= total_eligible_users - users in </a:t>
            </a:r>
            <a:r>
              <a:rPr lang="en-US" sz="1200">
                <a:solidFill>
                  <a:schemeClr val="dk1"/>
                </a:solidFill>
              </a:rPr>
              <a:t>promotion_user_sms_sent</a:t>
            </a:r>
            <a:r>
              <a:rPr lang="en-US" sz="1200"/>
              <a:t> table - availed users</a:t>
            </a:r>
            <a:endParaRPr sz="1200"/>
          </a:p>
          <a:p>
            <a:pPr indent="0" lvl="0" marL="0" rtl="0" algn="l">
              <a:spcBef>
                <a:spcPts val="0"/>
              </a:spcBef>
              <a:spcAft>
                <a:spcPts val="0"/>
              </a:spcAft>
              <a:buNone/>
            </a:pPr>
            <a:r>
              <a:rPr lang="en-US" sz="1200"/>
              <a:t>Above calculation done by SQL not in memory</a:t>
            </a:r>
            <a:endParaRPr sz="1200"/>
          </a:p>
        </p:txBody>
      </p:sp>
      <p:sp>
        <p:nvSpPr>
          <p:cNvPr id="323" name="Google Shape;323;p26"/>
          <p:cNvSpPr/>
          <p:nvPr/>
        </p:nvSpPr>
        <p:spPr>
          <a:xfrm>
            <a:off x="5889975" y="3057513"/>
            <a:ext cx="3521400" cy="7338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t>Get batch of 1k users from eligibility_sms_users</a:t>
            </a:r>
            <a:endParaRPr sz="1200"/>
          </a:p>
          <a:p>
            <a:pPr indent="0" lvl="0" marL="0" rtl="0" algn="l">
              <a:spcBef>
                <a:spcPts val="0"/>
              </a:spcBef>
              <a:spcAft>
                <a:spcPts val="0"/>
              </a:spcAft>
              <a:buNone/>
            </a:pPr>
            <a:r>
              <a:rPr lang="en-US" sz="1200"/>
              <a:t>Create event of sms for 1k users</a:t>
            </a:r>
            <a:endParaRPr sz="1200"/>
          </a:p>
          <a:p>
            <a:pPr indent="0" lvl="0" marL="0" rtl="0" algn="l">
              <a:spcBef>
                <a:spcPts val="0"/>
              </a:spcBef>
              <a:spcAft>
                <a:spcPts val="0"/>
              </a:spcAft>
              <a:buNone/>
            </a:pPr>
            <a:r>
              <a:rPr lang="en-US" sz="1200"/>
              <a:t>Send message to 1k users using AT</a:t>
            </a:r>
            <a:endParaRPr sz="1200"/>
          </a:p>
        </p:txBody>
      </p:sp>
      <p:sp>
        <p:nvSpPr>
          <p:cNvPr id="324" name="Google Shape;324;p26"/>
          <p:cNvSpPr/>
          <p:nvPr/>
        </p:nvSpPr>
        <p:spPr>
          <a:xfrm>
            <a:off x="8182250" y="4461000"/>
            <a:ext cx="3260100" cy="8574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chemeClr val="dk1"/>
                </a:solidFill>
              </a:rPr>
              <a:t>Dump 1k users into promotion_user_sms_sent</a:t>
            </a:r>
            <a:r>
              <a:rPr lang="en-US" sz="1200">
                <a:solidFill>
                  <a:schemeClr val="dk1"/>
                </a:solidFill>
              </a:rPr>
              <a:t> </a:t>
            </a:r>
            <a:r>
              <a:rPr lang="en-US" sz="1200">
                <a:solidFill>
                  <a:schemeClr val="dk1"/>
                </a:solidFill>
              </a:rPr>
              <a:t>table</a:t>
            </a:r>
            <a:endParaRPr sz="1200">
              <a:solidFill>
                <a:schemeClr val="dk1"/>
              </a:solidFill>
            </a:endParaRPr>
          </a:p>
          <a:p>
            <a:pPr indent="0" lvl="0" marL="0" rtl="0" algn="l">
              <a:spcBef>
                <a:spcPts val="0"/>
              </a:spcBef>
              <a:spcAft>
                <a:spcPts val="0"/>
              </a:spcAft>
              <a:buClr>
                <a:schemeClr val="dk1"/>
              </a:buClr>
              <a:buSzPts val="1100"/>
              <a:buFont typeface="Arial"/>
              <a:buNone/>
            </a:pPr>
            <a:r>
              <a:rPr lang="en-US" sz="1200">
                <a:solidFill>
                  <a:schemeClr val="dk1"/>
                </a:solidFill>
              </a:rPr>
              <a:t>update total count of eligibility_sms_sent into promotion table</a:t>
            </a:r>
            <a:endParaRPr sz="1200"/>
          </a:p>
        </p:txBody>
      </p:sp>
      <p:cxnSp>
        <p:nvCxnSpPr>
          <p:cNvPr id="325" name="Google Shape;325;p26"/>
          <p:cNvCxnSpPr>
            <a:stCxn id="322" idx="2"/>
            <a:endCxn id="323" idx="0"/>
          </p:cNvCxnSpPr>
          <p:nvPr/>
        </p:nvCxnSpPr>
        <p:spPr>
          <a:xfrm flipH="1" rot="-5400000">
            <a:off x="7583175" y="2989482"/>
            <a:ext cx="135600" cy="600"/>
          </a:xfrm>
          <a:prstGeom prst="bentConnector3">
            <a:avLst>
              <a:gd fmla="val 49975" name="adj1"/>
            </a:avLst>
          </a:prstGeom>
          <a:noFill/>
          <a:ln cap="flat" cmpd="sng" w="9525">
            <a:solidFill>
              <a:schemeClr val="dk2"/>
            </a:solidFill>
            <a:prstDash val="solid"/>
            <a:round/>
            <a:headEnd len="med" w="med" type="none"/>
            <a:tailEnd len="med" w="med" type="triangle"/>
          </a:ln>
        </p:spPr>
      </p:cxnSp>
      <p:cxnSp>
        <p:nvCxnSpPr>
          <p:cNvPr id="326" name="Google Shape;326;p26"/>
          <p:cNvCxnSpPr>
            <a:stCxn id="323" idx="2"/>
            <a:endCxn id="324" idx="0"/>
          </p:cNvCxnSpPr>
          <p:nvPr/>
        </p:nvCxnSpPr>
        <p:spPr>
          <a:xfrm flipH="1" rot="-5400000">
            <a:off x="8396625" y="3045363"/>
            <a:ext cx="669600" cy="2161500"/>
          </a:xfrm>
          <a:prstGeom prst="bentConnector3">
            <a:avLst>
              <a:gd fmla="val 50007" name="adj1"/>
            </a:avLst>
          </a:prstGeom>
          <a:noFill/>
          <a:ln cap="flat" cmpd="sng" w="9525">
            <a:solidFill>
              <a:schemeClr val="dk2"/>
            </a:solidFill>
            <a:prstDash val="solid"/>
            <a:round/>
            <a:headEnd len="med" w="med" type="none"/>
            <a:tailEnd len="med" w="med" type="triangle"/>
          </a:ln>
        </p:spPr>
      </p:cxnSp>
      <p:sp>
        <p:nvSpPr>
          <p:cNvPr id="327" name="Google Shape;327;p26"/>
          <p:cNvSpPr txBox="1"/>
          <p:nvPr/>
        </p:nvSpPr>
        <p:spPr>
          <a:xfrm>
            <a:off x="9586650" y="3794875"/>
            <a:ext cx="16467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accent6"/>
                </a:solidFill>
                <a:latin typeface="Nunito SemiBold"/>
                <a:ea typeface="Nunito SemiBold"/>
                <a:cs typeface="Nunito SemiBold"/>
                <a:sym typeface="Nunito SemiBold"/>
              </a:rPr>
              <a:t>Batch Successful</a:t>
            </a:r>
            <a:endParaRPr>
              <a:solidFill>
                <a:schemeClr val="accent6"/>
              </a:solidFill>
              <a:latin typeface="Nunito SemiBold"/>
              <a:ea typeface="Nunito SemiBold"/>
              <a:cs typeface="Nunito SemiBold"/>
              <a:sym typeface="Nunito SemiBold"/>
            </a:endParaRPr>
          </a:p>
        </p:txBody>
      </p:sp>
      <p:sp>
        <p:nvSpPr>
          <p:cNvPr id="328" name="Google Shape;328;p26"/>
          <p:cNvSpPr/>
          <p:nvPr/>
        </p:nvSpPr>
        <p:spPr>
          <a:xfrm>
            <a:off x="4515425" y="4460988"/>
            <a:ext cx="2019900" cy="5874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chemeClr val="dk1"/>
                </a:solidFill>
              </a:rPr>
              <a:t>Stop the worker</a:t>
            </a:r>
            <a:endParaRPr sz="1200">
              <a:solidFill>
                <a:schemeClr val="dk1"/>
              </a:solidFill>
            </a:endParaRPr>
          </a:p>
          <a:p>
            <a:pPr indent="0" lvl="0" marL="0" rtl="0" algn="l">
              <a:spcBef>
                <a:spcPts val="0"/>
              </a:spcBef>
              <a:spcAft>
                <a:spcPts val="0"/>
              </a:spcAft>
              <a:buNone/>
            </a:pPr>
            <a:r>
              <a:rPr lang="en-US" sz="1200">
                <a:solidFill>
                  <a:schemeClr val="dk1"/>
                </a:solidFill>
              </a:rPr>
              <a:t>Send mail to relevant people about the error</a:t>
            </a:r>
            <a:endParaRPr sz="1200">
              <a:solidFill>
                <a:schemeClr val="dk1"/>
              </a:solidFill>
            </a:endParaRPr>
          </a:p>
        </p:txBody>
      </p:sp>
      <p:cxnSp>
        <p:nvCxnSpPr>
          <p:cNvPr id="329" name="Google Shape;329;p26"/>
          <p:cNvCxnSpPr>
            <a:stCxn id="323" idx="2"/>
            <a:endCxn id="328" idx="0"/>
          </p:cNvCxnSpPr>
          <p:nvPr/>
        </p:nvCxnSpPr>
        <p:spPr>
          <a:xfrm rot="5400000">
            <a:off x="6253275" y="3063513"/>
            <a:ext cx="669600" cy="2125200"/>
          </a:xfrm>
          <a:prstGeom prst="bentConnector3">
            <a:avLst>
              <a:gd fmla="val 50006" name="adj1"/>
            </a:avLst>
          </a:prstGeom>
          <a:noFill/>
          <a:ln cap="flat" cmpd="sng" w="9525">
            <a:solidFill>
              <a:schemeClr val="dk2"/>
            </a:solidFill>
            <a:prstDash val="solid"/>
            <a:round/>
            <a:headEnd len="med" w="med" type="none"/>
            <a:tailEnd len="med" w="med" type="triangle"/>
          </a:ln>
        </p:spPr>
      </p:cxnSp>
      <p:sp>
        <p:nvSpPr>
          <p:cNvPr id="330" name="Google Shape;330;p26"/>
          <p:cNvSpPr txBox="1"/>
          <p:nvPr/>
        </p:nvSpPr>
        <p:spPr>
          <a:xfrm>
            <a:off x="4412150" y="3926850"/>
            <a:ext cx="16467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accent6"/>
                </a:solidFill>
                <a:latin typeface="Nunito SemiBold"/>
                <a:ea typeface="Nunito SemiBold"/>
                <a:cs typeface="Nunito SemiBold"/>
                <a:sym typeface="Nunito SemiBold"/>
              </a:rPr>
              <a:t>Batch Failed</a:t>
            </a:r>
            <a:endParaRPr>
              <a:solidFill>
                <a:schemeClr val="accent6"/>
              </a:solidFill>
              <a:latin typeface="Nunito SemiBold"/>
              <a:ea typeface="Nunito SemiBold"/>
              <a:cs typeface="Nunito SemiBold"/>
              <a:sym typeface="Nunito SemiBold"/>
            </a:endParaRPr>
          </a:p>
        </p:txBody>
      </p:sp>
      <p:cxnSp>
        <p:nvCxnSpPr>
          <p:cNvPr id="331" name="Google Shape;331;p26"/>
          <p:cNvCxnSpPr>
            <a:stCxn id="321" idx="1"/>
            <a:endCxn id="323" idx="1"/>
          </p:cNvCxnSpPr>
          <p:nvPr/>
        </p:nvCxnSpPr>
        <p:spPr>
          <a:xfrm flipH="1" rot="10800000">
            <a:off x="2963425" y="3424500"/>
            <a:ext cx="2926500" cy="2360700"/>
          </a:xfrm>
          <a:prstGeom prst="bentConnector3">
            <a:avLst>
              <a:gd fmla="val -8137" name="adj1"/>
            </a:avLst>
          </a:prstGeom>
          <a:noFill/>
          <a:ln cap="flat" cmpd="sng" w="9525">
            <a:solidFill>
              <a:schemeClr val="dk2"/>
            </a:solidFill>
            <a:prstDash val="solid"/>
            <a:round/>
            <a:headEnd len="med" w="med" type="triangle"/>
            <a:tailEnd len="med" w="med" type="none"/>
          </a:ln>
        </p:spPr>
      </p:cxnSp>
      <p:sp>
        <p:nvSpPr>
          <p:cNvPr id="332" name="Google Shape;332;p26"/>
          <p:cNvSpPr txBox="1"/>
          <p:nvPr/>
        </p:nvSpPr>
        <p:spPr>
          <a:xfrm>
            <a:off x="2838775" y="3137675"/>
            <a:ext cx="22494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accent6"/>
                </a:solidFill>
                <a:latin typeface="Nunito SemiBold"/>
                <a:ea typeface="Nunito SemiBold"/>
                <a:cs typeface="Nunito SemiBold"/>
                <a:sym typeface="Nunito SemiBold"/>
              </a:rPr>
              <a:t>After all batch completed</a:t>
            </a:r>
            <a:endParaRPr>
              <a:solidFill>
                <a:schemeClr val="accent6"/>
              </a:solidFill>
              <a:latin typeface="Nunito SemiBold"/>
              <a:ea typeface="Nunito SemiBold"/>
              <a:cs typeface="Nunito SemiBold"/>
              <a:sym typeface="Nunito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27"/>
          <p:cNvPicPr preferRelativeResize="0"/>
          <p:nvPr/>
        </p:nvPicPr>
        <p:blipFill rotWithShape="1">
          <a:blip r:embed="rId3">
            <a:alphaModFix/>
          </a:blip>
          <a:srcRect b="0" l="0" r="0" t="0"/>
          <a:stretch/>
        </p:blipFill>
        <p:spPr>
          <a:xfrm>
            <a:off x="1588" y="1588"/>
            <a:ext cx="1588" cy="1588"/>
          </a:xfrm>
          <a:prstGeom prst="rect">
            <a:avLst/>
          </a:prstGeom>
          <a:noFill/>
          <a:ln>
            <a:noFill/>
          </a:ln>
        </p:spPr>
      </p:pic>
      <p:sp>
        <p:nvSpPr>
          <p:cNvPr id="338" name="Google Shape;338;p27"/>
          <p:cNvSpPr txBox="1"/>
          <p:nvPr>
            <p:ph type="title"/>
          </p:nvPr>
        </p:nvSpPr>
        <p:spPr>
          <a:xfrm>
            <a:off x="1200150" y="91443"/>
            <a:ext cx="10533000" cy="7839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a:t>Bulk Eligibility SMS &amp; Reminder SMS flow</a:t>
            </a:r>
            <a:endParaRPr/>
          </a:p>
        </p:txBody>
      </p:sp>
      <p:sp>
        <p:nvSpPr>
          <p:cNvPr id="339" name="Google Shape;339;p27"/>
          <p:cNvSpPr txBox="1"/>
          <p:nvPr>
            <p:ph idx="12" type="sldNum"/>
          </p:nvPr>
        </p:nvSpPr>
        <p:spPr>
          <a:xfrm>
            <a:off x="11771100" y="6400925"/>
            <a:ext cx="4269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340" name="Google Shape;340;p27"/>
          <p:cNvSpPr txBox="1"/>
          <p:nvPr/>
        </p:nvSpPr>
        <p:spPr>
          <a:xfrm>
            <a:off x="2710213" y="3402825"/>
            <a:ext cx="1028700" cy="8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latin typeface="Nunito SemiBold"/>
              <a:ea typeface="Nunito SemiBold"/>
              <a:cs typeface="Nunito SemiBold"/>
              <a:sym typeface="Nunito SemiBold"/>
            </a:endParaRPr>
          </a:p>
        </p:txBody>
      </p:sp>
      <p:sp>
        <p:nvSpPr>
          <p:cNvPr id="341" name="Google Shape;341;p27"/>
          <p:cNvSpPr/>
          <p:nvPr/>
        </p:nvSpPr>
        <p:spPr>
          <a:xfrm>
            <a:off x="1677750" y="1710950"/>
            <a:ext cx="9627600" cy="4363200"/>
          </a:xfrm>
          <a:prstGeom prst="rect">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7"/>
          <p:cNvSpPr txBox="1"/>
          <p:nvPr/>
        </p:nvSpPr>
        <p:spPr>
          <a:xfrm>
            <a:off x="4360200" y="1234863"/>
            <a:ext cx="3471600" cy="8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Nunito SemiBold"/>
                <a:ea typeface="Nunito SemiBold"/>
                <a:cs typeface="Nunito SemiBold"/>
                <a:sym typeface="Nunito SemiBold"/>
              </a:rPr>
              <a:t>Promotion Reminder SMS Scheduler</a:t>
            </a:r>
            <a:endParaRPr>
              <a:latin typeface="Nunito SemiBold"/>
              <a:ea typeface="Nunito SemiBold"/>
              <a:cs typeface="Nunito SemiBold"/>
              <a:sym typeface="Nunito SemiBold"/>
            </a:endParaRPr>
          </a:p>
        </p:txBody>
      </p:sp>
      <p:sp>
        <p:nvSpPr>
          <p:cNvPr id="343" name="Google Shape;343;p27"/>
          <p:cNvSpPr/>
          <p:nvPr/>
        </p:nvSpPr>
        <p:spPr>
          <a:xfrm>
            <a:off x="4888425" y="3222950"/>
            <a:ext cx="3521400" cy="7338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t>Get batch of 1k users from eligibility_sms_users</a:t>
            </a:r>
            <a:endParaRPr sz="1200"/>
          </a:p>
          <a:p>
            <a:pPr indent="0" lvl="0" marL="0" rtl="0" algn="l">
              <a:spcBef>
                <a:spcPts val="0"/>
              </a:spcBef>
              <a:spcAft>
                <a:spcPts val="0"/>
              </a:spcAft>
              <a:buNone/>
            </a:pPr>
            <a:r>
              <a:rPr lang="en-US" sz="1200"/>
              <a:t>Create event of sms for 1k users</a:t>
            </a:r>
            <a:endParaRPr sz="1200"/>
          </a:p>
          <a:p>
            <a:pPr indent="0" lvl="0" marL="0" rtl="0" algn="l">
              <a:spcBef>
                <a:spcPts val="0"/>
              </a:spcBef>
              <a:spcAft>
                <a:spcPts val="0"/>
              </a:spcAft>
              <a:buNone/>
            </a:pPr>
            <a:r>
              <a:rPr lang="en-US" sz="1200"/>
              <a:t>Send message to 1k users using AT</a:t>
            </a:r>
            <a:endParaRPr sz="1200"/>
          </a:p>
        </p:txBody>
      </p:sp>
      <p:sp>
        <p:nvSpPr>
          <p:cNvPr id="344" name="Google Shape;344;p27"/>
          <p:cNvSpPr/>
          <p:nvPr/>
        </p:nvSpPr>
        <p:spPr>
          <a:xfrm>
            <a:off x="7196075" y="4439008"/>
            <a:ext cx="3244800" cy="9621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chemeClr val="dk1"/>
                </a:solidFill>
              </a:rPr>
              <a:t>Dump 1k users into </a:t>
            </a:r>
            <a:r>
              <a:rPr lang="en-US" sz="1200">
                <a:solidFill>
                  <a:schemeClr val="dk1"/>
                </a:solidFill>
              </a:rPr>
              <a:t>promotion_user_sms_sent</a:t>
            </a:r>
            <a:r>
              <a:rPr lang="en-US" sz="1200">
                <a:solidFill>
                  <a:schemeClr val="dk1"/>
                </a:solidFill>
              </a:rPr>
              <a:t> table</a:t>
            </a:r>
            <a:endParaRPr sz="1200">
              <a:solidFill>
                <a:schemeClr val="dk1"/>
              </a:solidFill>
            </a:endParaRPr>
          </a:p>
          <a:p>
            <a:pPr indent="0" lvl="0" marL="0" rtl="0" algn="l">
              <a:spcBef>
                <a:spcPts val="0"/>
              </a:spcBef>
              <a:spcAft>
                <a:spcPts val="0"/>
              </a:spcAft>
              <a:buNone/>
            </a:pPr>
            <a:r>
              <a:rPr lang="en-US" sz="1200">
                <a:solidFill>
                  <a:schemeClr val="dk1"/>
                </a:solidFill>
              </a:rPr>
              <a:t>update total count of reminder sms sent into promotion table</a:t>
            </a:r>
            <a:endParaRPr sz="1200"/>
          </a:p>
        </p:txBody>
      </p:sp>
      <p:cxnSp>
        <p:nvCxnSpPr>
          <p:cNvPr id="345" name="Google Shape;345;p27"/>
          <p:cNvCxnSpPr>
            <a:endCxn id="343" idx="0"/>
          </p:cNvCxnSpPr>
          <p:nvPr/>
        </p:nvCxnSpPr>
        <p:spPr>
          <a:xfrm flipH="1" rot="-5400000">
            <a:off x="6541125" y="3114950"/>
            <a:ext cx="215400" cy="6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346" name="Google Shape;346;p27"/>
          <p:cNvCxnSpPr>
            <a:stCxn id="343" idx="2"/>
            <a:endCxn id="344" idx="0"/>
          </p:cNvCxnSpPr>
          <p:nvPr/>
        </p:nvCxnSpPr>
        <p:spPr>
          <a:xfrm flipH="1" rot="-5400000">
            <a:off x="7492575" y="3113300"/>
            <a:ext cx="482400" cy="2169300"/>
          </a:xfrm>
          <a:prstGeom prst="bentConnector3">
            <a:avLst>
              <a:gd fmla="val 49985" name="adj1"/>
            </a:avLst>
          </a:prstGeom>
          <a:noFill/>
          <a:ln cap="flat" cmpd="sng" w="9525">
            <a:solidFill>
              <a:schemeClr val="dk2"/>
            </a:solidFill>
            <a:prstDash val="solid"/>
            <a:round/>
            <a:headEnd len="med" w="med" type="none"/>
            <a:tailEnd len="med" w="med" type="triangle"/>
          </a:ln>
        </p:spPr>
      </p:cxnSp>
      <p:sp>
        <p:nvSpPr>
          <p:cNvPr id="347" name="Google Shape;347;p27"/>
          <p:cNvSpPr txBox="1"/>
          <p:nvPr/>
        </p:nvSpPr>
        <p:spPr>
          <a:xfrm>
            <a:off x="8585100" y="3772875"/>
            <a:ext cx="16467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accent6"/>
                </a:solidFill>
                <a:latin typeface="Nunito SemiBold"/>
                <a:ea typeface="Nunito SemiBold"/>
                <a:cs typeface="Nunito SemiBold"/>
                <a:sym typeface="Nunito SemiBold"/>
              </a:rPr>
              <a:t>Batch Successful</a:t>
            </a:r>
            <a:endParaRPr>
              <a:solidFill>
                <a:schemeClr val="accent6"/>
              </a:solidFill>
              <a:latin typeface="Nunito SemiBold"/>
              <a:ea typeface="Nunito SemiBold"/>
              <a:cs typeface="Nunito SemiBold"/>
              <a:sym typeface="Nunito SemiBold"/>
            </a:endParaRPr>
          </a:p>
        </p:txBody>
      </p:sp>
      <p:sp>
        <p:nvSpPr>
          <p:cNvPr id="348" name="Google Shape;348;p27"/>
          <p:cNvSpPr/>
          <p:nvPr/>
        </p:nvSpPr>
        <p:spPr>
          <a:xfrm>
            <a:off x="3513875" y="4438988"/>
            <a:ext cx="2019900" cy="5874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chemeClr val="dk1"/>
                </a:solidFill>
              </a:rPr>
              <a:t>Stop the worker</a:t>
            </a:r>
            <a:endParaRPr sz="1200">
              <a:solidFill>
                <a:schemeClr val="dk1"/>
              </a:solidFill>
            </a:endParaRPr>
          </a:p>
          <a:p>
            <a:pPr indent="0" lvl="0" marL="0" rtl="0" algn="l">
              <a:spcBef>
                <a:spcPts val="0"/>
              </a:spcBef>
              <a:spcAft>
                <a:spcPts val="0"/>
              </a:spcAft>
              <a:buNone/>
            </a:pPr>
            <a:r>
              <a:rPr lang="en-US" sz="1200">
                <a:solidFill>
                  <a:schemeClr val="dk1"/>
                </a:solidFill>
              </a:rPr>
              <a:t>send mail to relevant people about the error</a:t>
            </a:r>
            <a:endParaRPr sz="1200">
              <a:solidFill>
                <a:schemeClr val="dk1"/>
              </a:solidFill>
            </a:endParaRPr>
          </a:p>
        </p:txBody>
      </p:sp>
      <p:cxnSp>
        <p:nvCxnSpPr>
          <p:cNvPr id="349" name="Google Shape;349;p27"/>
          <p:cNvCxnSpPr>
            <a:stCxn id="343" idx="2"/>
            <a:endCxn id="348" idx="0"/>
          </p:cNvCxnSpPr>
          <p:nvPr/>
        </p:nvCxnSpPr>
        <p:spPr>
          <a:xfrm rot="5400000">
            <a:off x="5345475" y="3135200"/>
            <a:ext cx="482100" cy="2125200"/>
          </a:xfrm>
          <a:prstGeom prst="bentConnector3">
            <a:avLst>
              <a:gd fmla="val 50014" name="adj1"/>
            </a:avLst>
          </a:prstGeom>
          <a:noFill/>
          <a:ln cap="flat" cmpd="sng" w="9525">
            <a:solidFill>
              <a:schemeClr val="dk2"/>
            </a:solidFill>
            <a:prstDash val="solid"/>
            <a:round/>
            <a:headEnd len="med" w="med" type="none"/>
            <a:tailEnd len="med" w="med" type="triangle"/>
          </a:ln>
        </p:spPr>
      </p:cxnSp>
      <p:sp>
        <p:nvSpPr>
          <p:cNvPr id="350" name="Google Shape;350;p27"/>
          <p:cNvSpPr txBox="1"/>
          <p:nvPr/>
        </p:nvSpPr>
        <p:spPr>
          <a:xfrm>
            <a:off x="3410600" y="3904850"/>
            <a:ext cx="1646700" cy="4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accent6"/>
                </a:solidFill>
                <a:latin typeface="Nunito SemiBold"/>
                <a:ea typeface="Nunito SemiBold"/>
                <a:cs typeface="Nunito SemiBold"/>
                <a:sym typeface="Nunito SemiBold"/>
              </a:rPr>
              <a:t>Batch Failed</a:t>
            </a:r>
            <a:endParaRPr>
              <a:solidFill>
                <a:schemeClr val="accent6"/>
              </a:solidFill>
              <a:latin typeface="Nunito SemiBold"/>
              <a:ea typeface="Nunito SemiBold"/>
              <a:cs typeface="Nunito SemiBold"/>
              <a:sym typeface="Nunito SemiBold"/>
            </a:endParaRPr>
          </a:p>
        </p:txBody>
      </p:sp>
      <p:sp>
        <p:nvSpPr>
          <p:cNvPr id="351" name="Google Shape;351;p27"/>
          <p:cNvSpPr/>
          <p:nvPr/>
        </p:nvSpPr>
        <p:spPr>
          <a:xfrm>
            <a:off x="4803225" y="2105469"/>
            <a:ext cx="3691800" cy="8574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t>eligibility_sms_users= total_eligible_users - users in </a:t>
            </a:r>
            <a:r>
              <a:rPr lang="en-US" sz="1200">
                <a:solidFill>
                  <a:schemeClr val="dk1"/>
                </a:solidFill>
              </a:rPr>
              <a:t>promotion_user_sms_sent</a:t>
            </a:r>
            <a:r>
              <a:rPr lang="en-US" sz="1200"/>
              <a:t> table - availed users</a:t>
            </a:r>
            <a:endParaRPr sz="1200"/>
          </a:p>
          <a:p>
            <a:pPr indent="0" lvl="0" marL="0" rtl="0" algn="l">
              <a:spcBef>
                <a:spcPts val="0"/>
              </a:spcBef>
              <a:spcAft>
                <a:spcPts val="0"/>
              </a:spcAft>
              <a:buNone/>
            </a:pPr>
            <a:r>
              <a:rPr lang="en-US" sz="1200"/>
              <a:t>Above calculation done by SQL not in memory</a:t>
            </a:r>
            <a:endParaRPr sz="1200"/>
          </a:p>
        </p:txBody>
      </p:sp>
    </p:spTree>
  </p:cSld>
  <p:clrMapOvr>
    <a:masterClrMapping/>
  </p:clrMapOvr>
</p:sld>
</file>

<file path=ppt/theme/theme1.xml><?xml version="1.0" encoding="utf-8"?>
<a:theme xmlns:a="http://schemas.openxmlformats.org/drawingml/2006/main" xmlns:r="http://schemas.openxmlformats.org/officeDocument/2006/relationships" name="KOKO Corporate Layout (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